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62" r:id="rId3"/>
    <p:sldId id="259" r:id="rId4"/>
    <p:sldId id="257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</p:sldIdLst>
  <p:sldSz cx="9144000" cy="5143500" type="screen16x9"/>
  <p:notesSz cx="6858000" cy="9144000"/>
  <p:embeddedFontLst>
    <p:embeddedFont>
      <p:font typeface="Mukta SemiBold" panose="020B0604020202020204" charset="0"/>
      <p:regular r:id="rId23"/>
      <p:bold r:id="rId24"/>
    </p:embeddedFont>
    <p:embeddedFont>
      <p:font typeface="Roboto Black" panose="020B0604020202020204" charset="0"/>
      <p:bold r:id="rId25"/>
      <p:boldItalic r:id="rId26"/>
    </p:embeddedFont>
    <p:embeddedFont>
      <p:font typeface="Roboto" panose="020B0604020202020204" charset="0"/>
      <p:regular r:id="rId27"/>
      <p:bold r:id="rId28"/>
      <p:italic r:id="rId29"/>
      <p:boldItalic r:id="rId30"/>
    </p:embeddedFont>
    <p:embeddedFont>
      <p:font typeface="Dosis" panose="020B0604020202020204" charset="0"/>
      <p:regular r:id="rId31"/>
      <p:bold r:id="rId32"/>
    </p:embeddedFont>
    <p:embeddedFont>
      <p:font typeface="Mukta ExtraBold" panose="020B0604020202020204" charset="0"/>
      <p:bold r:id="rId33"/>
    </p:embeddedFont>
    <p:embeddedFont>
      <p:font typeface="Mukta" panose="020B0604020202020204" charset="0"/>
      <p:regular r:id="rId34"/>
      <p:bold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entury" panose="02040604050505020304" pitchFamily="18" charset="0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9BEE53-90BC-4667-B2F0-FB031CAB7D4F}">
  <a:tblStyle styleId="{EB9BEE53-90BC-4667-B2F0-FB031CAB7D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639110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4856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9305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470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3467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100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608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2963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3229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8601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22222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1025" y="-11025"/>
            <a:ext cx="9144000" cy="5143500"/>
          </a:xfrm>
          <a:prstGeom prst="rect">
            <a:avLst/>
          </a:prstGeom>
          <a:solidFill>
            <a:srgbClr val="222222">
              <a:alpha val="6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086350" y="-38100"/>
            <a:ext cx="4114800" cy="5219700"/>
          </a:xfrm>
          <a:custGeom>
            <a:avLst/>
            <a:gdLst/>
            <a:ahLst/>
            <a:cxnLst/>
            <a:rect l="l" t="t" r="r" b="b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name="adj" fmla="val 51542"/>
            </a:avLst>
          </a:prstGeom>
          <a:solidFill>
            <a:srgbClr val="FFFFFF">
              <a:alpha val="1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3" name="Google Shape;13;p2"/>
          <p:cNvSpPr/>
          <p:nvPr/>
        </p:nvSpPr>
        <p:spPr>
          <a:xfrm flipH="1">
            <a:off x="1028475" y="4166400"/>
            <a:ext cx="8369700" cy="228000"/>
          </a:xfrm>
          <a:prstGeom prst="parallelogram">
            <a:avLst>
              <a:gd name="adj" fmla="val 5154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028475" y="0"/>
            <a:ext cx="5238600" cy="40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C00000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5086350" y="-38100"/>
            <a:ext cx="4114800" cy="5219700"/>
          </a:xfrm>
          <a:custGeom>
            <a:avLst/>
            <a:gdLst/>
            <a:ahLst/>
            <a:cxnLst/>
            <a:rect l="l" t="t" r="r" b="b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FFFFFF">
              <a:alpha val="17690"/>
            </a:srgbClr>
          </a:solidFill>
          <a:ln>
            <a:noFill/>
          </a:ln>
        </p:spPr>
      </p:sp>
      <p:sp>
        <p:nvSpPr>
          <p:cNvPr id="17" name="Google Shape;17;p3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name="adj" fmla="val 5154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8" name="Google Shape;18;p3"/>
          <p:cNvSpPr/>
          <p:nvPr/>
        </p:nvSpPr>
        <p:spPr>
          <a:xfrm flipH="1">
            <a:off x="1028475" y="4166400"/>
            <a:ext cx="8369700" cy="228000"/>
          </a:xfrm>
          <a:prstGeom prst="parallelogram">
            <a:avLst>
              <a:gd name="adj" fmla="val 5154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1028475" y="2345350"/>
            <a:ext cx="5220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1028475" y="3449650"/>
            <a:ext cx="5220000" cy="5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6"/>
          <p:cNvGrpSpPr/>
          <p:nvPr/>
        </p:nvGrpSpPr>
        <p:grpSpPr>
          <a:xfrm>
            <a:off x="-903537" y="-38100"/>
            <a:ext cx="10524355" cy="5214650"/>
            <a:chOff x="-903537" y="-38100"/>
            <a:chExt cx="10524355" cy="5214650"/>
          </a:xfrm>
        </p:grpSpPr>
        <p:sp>
          <p:nvSpPr>
            <p:cNvPr id="43" name="Google Shape;43;p6"/>
            <p:cNvSpPr/>
            <p:nvPr/>
          </p:nvSpPr>
          <p:spPr>
            <a:xfrm>
              <a:off x="-55075" y="-38100"/>
              <a:ext cx="3312625" cy="5214650"/>
            </a:xfrm>
            <a:custGeom>
              <a:avLst/>
              <a:gdLst/>
              <a:ahLst/>
              <a:cxnLst/>
              <a:rect l="l" t="t" r="r" b="b"/>
              <a:pathLst>
                <a:path w="132505" h="208586" extrusionOk="0">
                  <a:moveTo>
                    <a:pt x="132505" y="207264"/>
                  </a:moveTo>
                  <a:lnTo>
                    <a:pt x="25063" y="0"/>
                  </a:lnTo>
                  <a:lnTo>
                    <a:pt x="0" y="202"/>
                  </a:lnTo>
                  <a:lnTo>
                    <a:pt x="1322" y="2085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44" name="Google Shape;44;p6"/>
            <p:cNvSpPr/>
            <p:nvPr/>
          </p:nvSpPr>
          <p:spPr>
            <a:xfrm flipH="1">
              <a:off x="-903537" y="-17561"/>
              <a:ext cx="1759200" cy="749100"/>
            </a:xfrm>
            <a:prstGeom prst="parallelogram">
              <a:avLst>
                <a:gd name="adj" fmla="val 5154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6"/>
            <p:cNvSpPr/>
            <p:nvPr/>
          </p:nvSpPr>
          <p:spPr>
            <a:xfrm flipH="1">
              <a:off x="472134" y="-9525"/>
              <a:ext cx="518400" cy="749100"/>
            </a:xfrm>
            <a:prstGeom prst="parallelogram">
              <a:avLst>
                <a:gd name="adj" fmla="val 75009"/>
              </a:avLst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6"/>
            <p:cNvSpPr/>
            <p:nvPr/>
          </p:nvSpPr>
          <p:spPr>
            <a:xfrm flipH="1">
              <a:off x="742953" y="272850"/>
              <a:ext cx="7505700" cy="749100"/>
            </a:xfrm>
            <a:prstGeom prst="parallelogram">
              <a:avLst>
                <a:gd name="adj" fmla="val 5154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6"/>
            <p:cNvSpPr/>
            <p:nvPr/>
          </p:nvSpPr>
          <p:spPr>
            <a:xfrm flipH="1">
              <a:off x="7861618" y="272850"/>
              <a:ext cx="1759200" cy="749100"/>
            </a:xfrm>
            <a:prstGeom prst="parallelogram">
              <a:avLst>
                <a:gd name="adj" fmla="val 51542"/>
              </a:avLst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 flipH="1">
              <a:off x="990375" y="4925850"/>
              <a:ext cx="8369700" cy="228000"/>
            </a:xfrm>
            <a:prstGeom prst="parallelogram">
              <a:avLst>
                <a:gd name="adj" fmla="val 51542"/>
              </a:avLst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1"/>
          </p:nvPr>
        </p:nvSpPr>
        <p:spPr>
          <a:xfrm>
            <a:off x="1101375" y="1311550"/>
            <a:ext cx="3681900" cy="3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▸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body" idx="2"/>
          </p:nvPr>
        </p:nvSpPr>
        <p:spPr>
          <a:xfrm>
            <a:off x="5004949" y="1311550"/>
            <a:ext cx="3681900" cy="3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▸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9pPr>
          </a:lstStyle>
          <a:p>
            <a:endParaRPr dirty="0"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l" t="t" r="r" b="b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95" name="Google Shape;95;p11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1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1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04900" y="1200150"/>
            <a:ext cx="75819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"/>
              <a:buChar char="▸"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"/>
              <a:buChar char="▹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"/>
              <a:buChar char="▹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7" r:id="rId4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3"/>
          <p:cNvSpPr txBox="1">
            <a:spLocks noGrp="1"/>
          </p:cNvSpPr>
          <p:nvPr>
            <p:ph type="ctrTitle"/>
          </p:nvPr>
        </p:nvSpPr>
        <p:spPr>
          <a:xfrm>
            <a:off x="0" y="2619910"/>
            <a:ext cx="6198781" cy="15542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 smtClean="0"/>
              <a:t>Otimização:</a:t>
            </a:r>
            <a:br>
              <a:rPr lang="pt-BR" sz="4800" dirty="0" smtClean="0"/>
            </a:br>
            <a:r>
              <a:rPr lang="pt-BR" sz="4800" dirty="0" smtClean="0"/>
              <a:t>Estratégia de Marketing</a:t>
            </a:r>
            <a:endParaRPr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84;gb0a5958369_1_736"/>
          <p:cNvSpPr txBox="1">
            <a:spLocks noGrp="1"/>
          </p:cNvSpPr>
          <p:nvPr>
            <p:ph type="ctrTitle"/>
          </p:nvPr>
        </p:nvSpPr>
        <p:spPr>
          <a:xfrm>
            <a:off x="371839" y="2063877"/>
            <a:ext cx="6960000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" dirty="0"/>
              <a:t>3</a:t>
            </a:r>
            <a:r>
              <a:rPr lang="en" dirty="0" smtClean="0"/>
              <a:t>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" dirty="0" smtClean="0"/>
              <a:t>Segmentação </a:t>
            </a:r>
            <a:br>
              <a:rPr lang="en" dirty="0" smtClean="0"/>
            </a:br>
            <a:r>
              <a:rPr lang="en" dirty="0" smtClean="0"/>
              <a:t>de público</a:t>
            </a:r>
            <a:endParaRPr dirty="0"/>
          </a:p>
        </p:txBody>
      </p:sp>
      <p:sp>
        <p:nvSpPr>
          <p:cNvPr id="12" name="Google Shape;385;gb0a5958369_1_736"/>
          <p:cNvSpPr txBox="1">
            <a:spLocks noGrp="1"/>
          </p:cNvSpPr>
          <p:nvPr>
            <p:ph type="subTitle" idx="1"/>
          </p:nvPr>
        </p:nvSpPr>
        <p:spPr>
          <a:xfrm>
            <a:off x="371839" y="3398054"/>
            <a:ext cx="69600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Resultados iniciais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Google Shape;386;gb0a5958369_1_736"/>
          <p:cNvSpPr txBox="1">
            <a:spLocks/>
          </p:cNvSpPr>
          <p:nvPr/>
        </p:nvSpPr>
        <p:spPr>
          <a:xfrm>
            <a:off x="0" y="0"/>
            <a:ext cx="793200" cy="9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SzPts val="1700"/>
            </a:pPr>
            <a:r>
              <a:rPr lang="en" dirty="0" smtClean="0"/>
              <a:t>10</a:t>
            </a:r>
            <a:endParaRPr lang="en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316" y="1360523"/>
            <a:ext cx="4504810" cy="2422454"/>
          </a:xfrm>
          <a:prstGeom prst="rect">
            <a:avLst/>
          </a:prstGeom>
          <a:effectLst>
            <a:outerShdw blurRad="57150" dist="127000" dir="348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187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Segmentação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11</a:t>
            </a:r>
            <a:endParaRPr lang="pt-BR" dirty="0"/>
          </a:p>
        </p:txBody>
      </p:sp>
      <p:grpSp>
        <p:nvGrpSpPr>
          <p:cNvPr id="8" name="Grupo 7"/>
          <p:cNvGrpSpPr/>
          <p:nvPr/>
        </p:nvGrpSpPr>
        <p:grpSpPr>
          <a:xfrm>
            <a:off x="3067296" y="1490809"/>
            <a:ext cx="3009409" cy="1080000"/>
            <a:chOff x="1953537" y="1341964"/>
            <a:chExt cx="3009409" cy="1080000"/>
          </a:xfrm>
        </p:grpSpPr>
        <p:pic>
          <p:nvPicPr>
            <p:cNvPr id="6" name="Google Shape;676;gb0d7cfc4c7_1_78"/>
            <p:cNvPicPr preferRelativeResize="0">
              <a:picLocks noChangeAspect="1"/>
            </p:cNvPicPr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953537" y="1341964"/>
              <a:ext cx="1172770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2946" y="1341964"/>
              <a:ext cx="1080000" cy="1080000"/>
            </a:xfrm>
            <a:prstGeom prst="rect">
              <a:avLst/>
            </a:prstGeom>
          </p:spPr>
        </p:pic>
        <p:sp>
          <p:nvSpPr>
            <p:cNvPr id="7" name="Mais 6"/>
            <p:cNvSpPr/>
            <p:nvPr/>
          </p:nvSpPr>
          <p:spPr>
            <a:xfrm>
              <a:off x="3266592" y="1669313"/>
              <a:ext cx="404037" cy="425302"/>
            </a:xfrm>
            <a:prstGeom prst="mathPlus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0" name="Google Shape;573;gb0e4db54c9_0_21"/>
          <p:cNvSpPr txBox="1">
            <a:spLocks noGrp="1"/>
          </p:cNvSpPr>
          <p:nvPr>
            <p:ph type="body" idx="4294967295"/>
          </p:nvPr>
        </p:nvSpPr>
        <p:spPr>
          <a:xfrm>
            <a:off x="2883320" y="671522"/>
            <a:ext cx="1540721" cy="1069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700"/>
              <a:buNone/>
            </a:pPr>
            <a:endParaRPr sz="1200" b="1" dirty="0"/>
          </a:p>
          <a:p>
            <a:pPr marL="0" lvl="0" indent="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700"/>
              <a:buNone/>
            </a:pPr>
            <a:r>
              <a:rPr lang="pt-BR" sz="1200" b="1" dirty="0" smtClean="0"/>
              <a:t>Árvore de decisão</a:t>
            </a:r>
            <a:endParaRPr sz="1200" b="1" dirty="0"/>
          </a:p>
        </p:txBody>
      </p:sp>
      <p:sp>
        <p:nvSpPr>
          <p:cNvPr id="11" name="Google Shape;573;gb0e4db54c9_0_21"/>
          <p:cNvSpPr txBox="1">
            <a:spLocks noGrp="1"/>
          </p:cNvSpPr>
          <p:nvPr>
            <p:ph type="body" idx="4294967295"/>
          </p:nvPr>
        </p:nvSpPr>
        <p:spPr>
          <a:xfrm>
            <a:off x="4766344" y="594151"/>
            <a:ext cx="1540721" cy="1069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700"/>
              <a:buNone/>
            </a:pPr>
            <a:endParaRPr sz="1200" b="1" dirty="0"/>
          </a:p>
          <a:p>
            <a:pPr marL="0" lvl="0" indent="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700"/>
              <a:buNone/>
            </a:pPr>
            <a:r>
              <a:rPr lang="pt-BR" sz="1200" b="1" dirty="0" smtClean="0"/>
              <a:t>Decomposição em valores singulares</a:t>
            </a:r>
            <a:endParaRPr sz="1200" b="1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369" y="3218723"/>
            <a:ext cx="1620000" cy="16200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059" y="3218723"/>
            <a:ext cx="1620000" cy="1620000"/>
          </a:xfrm>
          <a:prstGeom prst="rect">
            <a:avLst/>
          </a:prstGeom>
        </p:spPr>
      </p:pic>
      <p:sp>
        <p:nvSpPr>
          <p:cNvPr id="23" name="Seta para a esquerda e para cima 22"/>
          <p:cNvSpPr/>
          <p:nvPr/>
        </p:nvSpPr>
        <p:spPr>
          <a:xfrm rot="13610864">
            <a:off x="4146698" y="2582468"/>
            <a:ext cx="850605" cy="914400"/>
          </a:xfrm>
          <a:prstGeom prst="leftUpArrow">
            <a:avLst>
              <a:gd name="adj1" fmla="val 9839"/>
              <a:gd name="adj2" fmla="val 10494"/>
              <a:gd name="adj3" fmla="val 20383"/>
            </a:avLst>
          </a:prstGeom>
          <a:solidFill>
            <a:schemeClr val="bg2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Google Shape;573;gb0e4db54c9_0_21"/>
          <p:cNvSpPr txBox="1">
            <a:spLocks noGrp="1"/>
          </p:cNvSpPr>
          <p:nvPr>
            <p:ph type="body" idx="4294967295"/>
          </p:nvPr>
        </p:nvSpPr>
        <p:spPr>
          <a:xfrm>
            <a:off x="2311152" y="3662640"/>
            <a:ext cx="982177" cy="534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700"/>
              <a:buNone/>
            </a:pPr>
            <a:r>
              <a:rPr lang="pt-BR" sz="1200" b="1" dirty="0" smtClean="0"/>
              <a:t>PREMIUM</a:t>
            </a:r>
            <a:endParaRPr sz="1200" b="1" dirty="0"/>
          </a:p>
        </p:txBody>
      </p:sp>
      <p:sp>
        <p:nvSpPr>
          <p:cNvPr id="26" name="Google Shape;573;gb0e4db54c9_0_21"/>
          <p:cNvSpPr txBox="1">
            <a:spLocks noGrp="1"/>
          </p:cNvSpPr>
          <p:nvPr>
            <p:ph type="body" idx="4294967295"/>
          </p:nvPr>
        </p:nvSpPr>
        <p:spPr>
          <a:xfrm>
            <a:off x="5994378" y="3662640"/>
            <a:ext cx="1182599" cy="534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700"/>
              <a:buNone/>
            </a:pPr>
            <a:r>
              <a:rPr lang="pt-BR" sz="1200" b="1" dirty="0" smtClean="0"/>
              <a:t>EMERGENTE</a:t>
            </a:r>
            <a:endParaRPr sz="1200" b="1" dirty="0"/>
          </a:p>
        </p:txBody>
      </p:sp>
    </p:spTree>
    <p:extLst>
      <p:ext uri="{BB962C8B-B14F-4D97-AF65-F5344CB8AC3E}">
        <p14:creationId xmlns:p14="http://schemas.microsoft.com/office/powerpoint/2010/main" val="5643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Segmentação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12</a:t>
            </a:r>
            <a:endParaRPr lang="pt-BR" dirty="0"/>
          </a:p>
        </p:txBody>
      </p:sp>
      <p:grpSp>
        <p:nvGrpSpPr>
          <p:cNvPr id="3" name="Grupo 2"/>
          <p:cNvGrpSpPr/>
          <p:nvPr/>
        </p:nvGrpSpPr>
        <p:grpSpPr>
          <a:xfrm>
            <a:off x="1288175" y="1156007"/>
            <a:ext cx="6567651" cy="3632697"/>
            <a:chOff x="734392" y="1156007"/>
            <a:chExt cx="6567651" cy="3632697"/>
          </a:xfrm>
        </p:grpSpPr>
        <p:sp>
          <p:nvSpPr>
            <p:cNvPr id="15" name="Google Shape;202;p24"/>
            <p:cNvSpPr/>
            <p:nvPr/>
          </p:nvSpPr>
          <p:spPr>
            <a:xfrm>
              <a:off x="734392" y="1156007"/>
              <a:ext cx="3720649" cy="3626357"/>
            </a:xfrm>
            <a:prstGeom prst="ellipse">
              <a:avLst/>
            </a:prstGeom>
            <a:solidFill>
              <a:srgbClr val="C00000">
                <a:alpha val="8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4716" y="1244238"/>
              <a:ext cx="1080000" cy="1080000"/>
            </a:xfrm>
            <a:prstGeom prst="rect">
              <a:avLst/>
            </a:prstGeom>
          </p:spPr>
        </p:pic>
        <p:sp>
          <p:nvSpPr>
            <p:cNvPr id="16" name="Google Shape;202;p24"/>
            <p:cNvSpPr/>
            <p:nvPr/>
          </p:nvSpPr>
          <p:spPr>
            <a:xfrm>
              <a:off x="3581394" y="1162347"/>
              <a:ext cx="3720649" cy="3626357"/>
            </a:xfrm>
            <a:prstGeom prst="ellipse">
              <a:avLst/>
            </a:prstGeom>
            <a:solidFill>
              <a:schemeClr val="tx1">
                <a:lumMod val="90000"/>
                <a:lumOff val="10000"/>
                <a:alpha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1719" y="1244238"/>
              <a:ext cx="1080000" cy="1080000"/>
            </a:xfrm>
            <a:prstGeom prst="rect">
              <a:avLst/>
            </a:prstGeom>
          </p:spPr>
        </p:pic>
      </p:grpSp>
      <p:sp>
        <p:nvSpPr>
          <p:cNvPr id="12" name="CaixaDeTexto 11"/>
          <p:cNvSpPr txBox="1"/>
          <p:nvPr/>
        </p:nvSpPr>
        <p:spPr>
          <a:xfrm>
            <a:off x="2232839" y="2390749"/>
            <a:ext cx="2286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98 clientes</a:t>
            </a:r>
          </a:p>
          <a:p>
            <a:r>
              <a:rPr lang="pt-BR" dirty="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Renda média anual: $82k</a:t>
            </a:r>
          </a:p>
          <a:p>
            <a:r>
              <a:rPr lang="pt-BR" dirty="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Média de idade: 49 anos</a:t>
            </a:r>
          </a:p>
          <a:p>
            <a:r>
              <a:rPr lang="pt-BR" dirty="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Crianças em casa: 4%</a:t>
            </a:r>
          </a:p>
          <a:p>
            <a:r>
              <a:rPr lang="pt-BR" dirty="0" err="1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Recência</a:t>
            </a:r>
            <a:r>
              <a:rPr lang="pt-BR" dirty="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média: 36 dias</a:t>
            </a:r>
          </a:p>
          <a:p>
            <a:r>
              <a:rPr lang="pt-BR" dirty="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Conversão: 76%</a:t>
            </a:r>
            <a:endParaRPr lang="pt-BR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5061986" y="2390749"/>
            <a:ext cx="2286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76 clientes</a:t>
            </a:r>
          </a:p>
          <a:p>
            <a:r>
              <a:rPr lang="pt-BR" dirty="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Renda média anual: $45k</a:t>
            </a:r>
          </a:p>
          <a:p>
            <a:r>
              <a:rPr lang="pt-BR" dirty="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Média de idade: 50 anos</a:t>
            </a:r>
          </a:p>
          <a:p>
            <a:r>
              <a:rPr lang="pt-BR" dirty="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Crianças em casa: 48%</a:t>
            </a:r>
          </a:p>
          <a:p>
            <a:r>
              <a:rPr lang="pt-BR" dirty="0" err="1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Recência</a:t>
            </a:r>
            <a:r>
              <a:rPr lang="pt-BR" dirty="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 média: 35 dias</a:t>
            </a:r>
          </a:p>
          <a:p>
            <a:r>
              <a:rPr lang="pt-BR" dirty="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Conversão: 64%</a:t>
            </a:r>
            <a:endParaRPr lang="pt-BR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90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84;gb0a5958369_1_736"/>
          <p:cNvSpPr txBox="1">
            <a:spLocks noGrp="1"/>
          </p:cNvSpPr>
          <p:nvPr>
            <p:ph type="ctrTitle"/>
          </p:nvPr>
        </p:nvSpPr>
        <p:spPr>
          <a:xfrm>
            <a:off x="371839" y="2063877"/>
            <a:ext cx="6960000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" dirty="0"/>
              <a:t>3</a:t>
            </a:r>
            <a:r>
              <a:rPr lang="en" dirty="0" smtClean="0"/>
              <a:t>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" dirty="0" smtClean="0"/>
              <a:t>Modelo preditivo</a:t>
            </a:r>
            <a:endParaRPr dirty="0"/>
          </a:p>
        </p:txBody>
      </p:sp>
      <p:sp>
        <p:nvSpPr>
          <p:cNvPr id="12" name="Google Shape;385;gb0a5958369_1_736"/>
          <p:cNvSpPr txBox="1">
            <a:spLocks noGrp="1"/>
          </p:cNvSpPr>
          <p:nvPr>
            <p:ph type="subTitle" idx="1"/>
          </p:nvPr>
        </p:nvSpPr>
        <p:spPr>
          <a:xfrm>
            <a:off x="371839" y="3398054"/>
            <a:ext cx="69600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Performance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Google Shape;386;gb0a5958369_1_736"/>
          <p:cNvSpPr txBox="1">
            <a:spLocks/>
          </p:cNvSpPr>
          <p:nvPr/>
        </p:nvSpPr>
        <p:spPr>
          <a:xfrm>
            <a:off x="0" y="0"/>
            <a:ext cx="793200" cy="9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SzPts val="1700"/>
            </a:pPr>
            <a:r>
              <a:rPr lang="en" dirty="0" smtClean="0"/>
              <a:t>13</a:t>
            </a:r>
            <a:endParaRPr lang="en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67"/>
          <a:stretch/>
        </p:blipFill>
        <p:spPr>
          <a:xfrm>
            <a:off x="5233651" y="255181"/>
            <a:ext cx="3386085" cy="3771900"/>
          </a:xfrm>
          <a:prstGeom prst="rect">
            <a:avLst/>
          </a:prstGeom>
          <a:effectLst>
            <a:outerShdw blurRad="57150" dist="133350" dir="348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3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Modelagem Preditiva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14</a:t>
            </a:r>
            <a:endParaRPr lang="pt-BR" dirty="0"/>
          </a:p>
        </p:txBody>
      </p:sp>
      <p:pic>
        <p:nvPicPr>
          <p:cNvPr id="15" name="Google Shape;908;gb0d7cfc4c7_1_599"/>
          <p:cNvPicPr preferRelativeResize="0"/>
          <p:nvPr/>
        </p:nvPicPr>
        <p:blipFill rotWithShape="1">
          <a:blip r:embed="rId2">
            <a:alphaModFix/>
          </a:blip>
          <a:srcRect l="6992" r="6254" b="19923"/>
          <a:stretch/>
        </p:blipFill>
        <p:spPr>
          <a:xfrm>
            <a:off x="1784357" y="2756279"/>
            <a:ext cx="2351674" cy="1430000"/>
          </a:xfrm>
          <a:prstGeom prst="rect">
            <a:avLst/>
          </a:prstGeom>
          <a:noFill/>
          <a:ln w="9525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" name="Google Shape;909;gb0d7cfc4c7_1_599"/>
          <p:cNvSpPr txBox="1"/>
          <p:nvPr/>
        </p:nvSpPr>
        <p:spPr>
          <a:xfrm>
            <a:off x="1506394" y="4186279"/>
            <a:ext cx="29076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Ensemble </a:t>
            </a:r>
            <a:endParaRPr sz="2000" b="1" dirty="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913;gb0d7cfc4c7_1_599"/>
          <p:cNvSpPr txBox="1">
            <a:spLocks noGrp="1"/>
          </p:cNvSpPr>
          <p:nvPr>
            <p:ph type="body" idx="1"/>
          </p:nvPr>
        </p:nvSpPr>
        <p:spPr>
          <a:xfrm>
            <a:off x="3832765" y="2756229"/>
            <a:ext cx="3960901" cy="14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lvl="0" indent="-4000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▸"/>
            </a:pPr>
            <a:r>
              <a:rPr lang="e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Ensemble baseado em árvore de decisão</a:t>
            </a:r>
            <a:endParaRPr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0960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▸"/>
            </a:pPr>
            <a:r>
              <a:rPr lang="e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Cresce apenas nas folhas que trazem o maior ganho de informação </a:t>
            </a:r>
            <a:endParaRPr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000"/>
              <a:buNone/>
            </a:pPr>
            <a:endParaRPr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Google Shape;914;gb0d7cfc4c7_1_5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3896" y="888136"/>
            <a:ext cx="2596208" cy="132723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915;gb0d7cfc4c7_1_599"/>
          <p:cNvSpPr/>
          <p:nvPr/>
        </p:nvSpPr>
        <p:spPr>
          <a:xfrm rot="5400000">
            <a:off x="4305315" y="2125643"/>
            <a:ext cx="554748" cy="340126"/>
          </a:xfrm>
          <a:prstGeom prst="rightArrow">
            <a:avLst>
              <a:gd name="adj1" fmla="val 50000"/>
              <a:gd name="adj2" fmla="val 50000"/>
            </a:avLst>
          </a:prstGeom>
          <a:noFill/>
          <a:ln w="76200" cap="flat" cmpd="sng">
            <a:solidFill>
              <a:schemeClr val="bg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563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Métricas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15</a:t>
            </a:r>
            <a:endParaRPr lang="pt-BR" dirty="0"/>
          </a:p>
        </p:txBody>
      </p:sp>
      <p:sp>
        <p:nvSpPr>
          <p:cNvPr id="12" name="Google Shape;970;gb0d7cfc4c7_1_322"/>
          <p:cNvSpPr/>
          <p:nvPr/>
        </p:nvSpPr>
        <p:spPr>
          <a:xfrm>
            <a:off x="297450" y="1771050"/>
            <a:ext cx="3604699" cy="2114653"/>
          </a:xfrm>
          <a:prstGeom prst="roundRect">
            <a:avLst>
              <a:gd name="adj" fmla="val 16667"/>
            </a:avLst>
          </a:prstGeom>
          <a:solidFill>
            <a:srgbClr val="ED7D31">
              <a:alpha val="2784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83;gb0d7cfc4c7_1_322"/>
          <p:cNvSpPr txBox="1"/>
          <p:nvPr/>
        </p:nvSpPr>
        <p:spPr>
          <a:xfrm>
            <a:off x="-367251" y="1284832"/>
            <a:ext cx="4934100" cy="6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C00000"/>
                </a:solidFill>
                <a:latin typeface="Roboto"/>
                <a:ea typeface="Roboto"/>
                <a:cs typeface="Mukta ExtraBold"/>
                <a:sym typeface="Roboto"/>
              </a:rPr>
              <a:t>Performance no teste</a:t>
            </a:r>
            <a:endParaRPr sz="2000" dirty="0">
              <a:solidFill>
                <a:srgbClr val="C00000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14" name="Google Shape;925;ga8436e033d_2_295"/>
          <p:cNvSpPr txBox="1"/>
          <p:nvPr/>
        </p:nvSpPr>
        <p:spPr>
          <a:xfrm>
            <a:off x="752338" y="2005681"/>
            <a:ext cx="2694922" cy="1973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B0604020202020204" charset="0"/>
                <a:ea typeface="Roboto" panose="020B0604020202020204" charset="0"/>
                <a:cs typeface="Century"/>
                <a:sym typeface="Century"/>
              </a:rPr>
              <a:t>Ac</a:t>
            </a:r>
            <a:r>
              <a:rPr lang="e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B0604020202020204" charset="0"/>
                <a:ea typeface="Roboto" panose="020B0604020202020204" charset="0"/>
                <a:cs typeface="Century"/>
                <a:sym typeface="Century"/>
              </a:rPr>
              <a:t>urácia</a:t>
            </a:r>
            <a:r>
              <a:rPr lang="en" sz="20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B0604020202020204" charset="0"/>
                <a:ea typeface="Roboto" panose="020B0604020202020204" charset="0"/>
                <a:cs typeface="Century"/>
                <a:sym typeface="Century"/>
              </a:rPr>
              <a:t>: </a:t>
            </a:r>
            <a:r>
              <a:rPr lang="en" sz="2000" b="1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B0604020202020204" charset="0"/>
                <a:ea typeface="Roboto" panose="020B0604020202020204" charset="0"/>
                <a:cs typeface="Century"/>
                <a:sym typeface="Century"/>
              </a:rPr>
              <a:t>89%</a:t>
            </a:r>
            <a:endParaRPr sz="20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Roboto" panose="020B0604020202020204" charset="0"/>
              <a:ea typeface="Roboto" panose="020B0604020202020204" charset="0"/>
              <a:cs typeface="Century"/>
              <a:sym typeface="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B0604020202020204" charset="0"/>
                <a:ea typeface="Roboto" panose="020B0604020202020204" charset="0"/>
                <a:cs typeface="Century"/>
                <a:sym typeface="Century"/>
              </a:rPr>
              <a:t>Precis</a:t>
            </a:r>
            <a:r>
              <a:rPr lang="e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B0604020202020204" charset="0"/>
                <a:ea typeface="Roboto" panose="020B0604020202020204" charset="0"/>
                <a:cs typeface="Century"/>
                <a:sym typeface="Century"/>
              </a:rPr>
              <a:t>ão</a:t>
            </a:r>
            <a:r>
              <a:rPr lang="en" sz="20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B0604020202020204" charset="0"/>
                <a:ea typeface="Roboto" panose="020B0604020202020204" charset="0"/>
                <a:cs typeface="Century"/>
                <a:sym typeface="Century"/>
              </a:rPr>
              <a:t>: </a:t>
            </a:r>
            <a:r>
              <a:rPr lang="en" sz="2000" b="1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B0604020202020204" charset="0"/>
                <a:ea typeface="Roboto" panose="020B0604020202020204" charset="0"/>
                <a:cs typeface="Century"/>
                <a:sym typeface="Century"/>
              </a:rPr>
              <a:t>69%</a:t>
            </a:r>
            <a:endParaRPr sz="20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Roboto" panose="020B0604020202020204" charset="0"/>
              <a:ea typeface="Roboto" panose="020B0604020202020204" charset="0"/>
              <a:cs typeface="Century"/>
              <a:sym typeface="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B0604020202020204" charset="0"/>
                <a:ea typeface="Roboto" panose="020B0604020202020204" charset="0"/>
                <a:cs typeface="Century"/>
                <a:sym typeface="Century"/>
              </a:rPr>
              <a:t>R</a:t>
            </a:r>
            <a:r>
              <a:rPr lang="e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B0604020202020204" charset="0"/>
                <a:ea typeface="Roboto" panose="020B0604020202020204" charset="0"/>
                <a:cs typeface="Century"/>
                <a:sym typeface="Century"/>
              </a:rPr>
              <a:t>evocação</a:t>
            </a:r>
            <a:r>
              <a:rPr lang="en" sz="20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B0604020202020204" charset="0"/>
                <a:ea typeface="Roboto" panose="020B0604020202020204" charset="0"/>
                <a:cs typeface="Century"/>
                <a:sym typeface="Century"/>
              </a:rPr>
              <a:t>: </a:t>
            </a:r>
            <a:r>
              <a:rPr lang="en" sz="2000" b="1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B0604020202020204" charset="0"/>
                <a:ea typeface="Roboto" panose="020B0604020202020204" charset="0"/>
                <a:cs typeface="Century"/>
                <a:sym typeface="Century"/>
              </a:rPr>
              <a:t>55%</a:t>
            </a:r>
            <a:endParaRPr sz="20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Roboto" panose="020B0604020202020204" charset="0"/>
              <a:ea typeface="Roboto" panose="020B0604020202020204" charset="0"/>
              <a:cs typeface="Century"/>
              <a:sym typeface="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B0604020202020204" charset="0"/>
                <a:ea typeface="Roboto" panose="020B0604020202020204" charset="0"/>
                <a:cs typeface="Century"/>
                <a:sym typeface="Century"/>
              </a:rPr>
              <a:t>F1: </a:t>
            </a:r>
            <a:r>
              <a:rPr lang="en" sz="2000" b="1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B0604020202020204" charset="0"/>
                <a:ea typeface="Roboto" panose="020B0604020202020204" charset="0"/>
                <a:cs typeface="Century"/>
                <a:sym typeface="Century"/>
              </a:rPr>
              <a:t>54%</a:t>
            </a:r>
            <a:endParaRPr sz="20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Roboto" panose="020B0604020202020204" charset="0"/>
              <a:ea typeface="Roboto" panose="020B0604020202020204" charset="0"/>
              <a:cs typeface="Century"/>
              <a:sym typeface="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B0604020202020204" charset="0"/>
                <a:ea typeface="Roboto" panose="020B0604020202020204" charset="0"/>
                <a:cs typeface="Century"/>
                <a:sym typeface="Century"/>
              </a:rPr>
              <a:t>AUC: </a:t>
            </a:r>
            <a:r>
              <a:rPr lang="en" sz="2000" b="1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B0604020202020204" charset="0"/>
                <a:ea typeface="Roboto" panose="020B0604020202020204" charset="0"/>
                <a:cs typeface="Century"/>
                <a:sym typeface="Century"/>
              </a:rPr>
              <a:t>92%</a:t>
            </a:r>
            <a:endParaRPr sz="20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Roboto" panose="020B0604020202020204" charset="0"/>
              <a:ea typeface="Roboto" panose="020B0604020202020204" charset="0"/>
              <a:cs typeface="Century"/>
              <a:sym typeface="Century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069" y="3079252"/>
            <a:ext cx="2426895" cy="1800000"/>
          </a:xfrm>
          <a:prstGeom prst="rect">
            <a:avLst/>
          </a:prstGeom>
        </p:spPr>
      </p:pic>
      <p:sp>
        <p:nvSpPr>
          <p:cNvPr id="20" name="Google Shape;925;ga8436e033d_2_295"/>
          <p:cNvSpPr txBox="1"/>
          <p:nvPr/>
        </p:nvSpPr>
        <p:spPr>
          <a:xfrm>
            <a:off x="4357037" y="3586751"/>
            <a:ext cx="1652363" cy="790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B0604020202020204" charset="0"/>
                <a:ea typeface="Roboto" panose="020B0604020202020204" charset="0"/>
                <a:cs typeface="Century"/>
                <a:sym typeface="Century"/>
              </a:rPr>
              <a:t>Concentração das conversões nos </a:t>
            </a:r>
            <a:r>
              <a:rPr lang="pt-BR" b="0" i="0" u="none" strike="noStrike" cap="none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B0604020202020204" charset="0"/>
                <a:ea typeface="Roboto" panose="020B0604020202020204" charset="0"/>
                <a:cs typeface="Century"/>
                <a:sym typeface="Century"/>
              </a:rPr>
              <a:t>decis</a:t>
            </a:r>
            <a:r>
              <a:rPr lang="pt-BR" b="0" i="0" u="none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B0604020202020204" charset="0"/>
                <a:ea typeface="Roboto" panose="020B0604020202020204" charset="0"/>
                <a:cs typeface="Century"/>
                <a:sym typeface="Century"/>
              </a:rPr>
              <a:t> mais propensos</a:t>
            </a:r>
            <a:endParaRPr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Roboto" panose="020B0604020202020204" charset="0"/>
              <a:ea typeface="Roboto" panose="020B0604020202020204" charset="0"/>
              <a:cs typeface="Century"/>
              <a:sym typeface="Century"/>
            </a:endParaRPr>
          </a:p>
        </p:txBody>
      </p:sp>
      <p:sp>
        <p:nvSpPr>
          <p:cNvPr id="21" name="Google Shape;925;ga8436e033d_2_295"/>
          <p:cNvSpPr txBox="1"/>
          <p:nvPr/>
        </p:nvSpPr>
        <p:spPr>
          <a:xfrm>
            <a:off x="7078650" y="1758689"/>
            <a:ext cx="2038434" cy="48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B0604020202020204" charset="0"/>
                <a:ea typeface="Roboto" panose="020B0604020202020204" charset="0"/>
                <a:cs typeface="Century"/>
                <a:sym typeface="Century"/>
              </a:rPr>
              <a:t>Grau de separação satisfatório entre eventos e não-eventos</a:t>
            </a:r>
            <a:endParaRPr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Roboto" panose="020B0604020202020204" charset="0"/>
              <a:ea typeface="Roboto" panose="020B0604020202020204" charset="0"/>
              <a:cs typeface="Century"/>
              <a:sym typeface="Century"/>
            </a:endParaRPr>
          </a:p>
        </p:txBody>
      </p:sp>
      <p:pic>
        <p:nvPicPr>
          <p:cNvPr id="22" name="Google Shape;947;ga8436e033d_2_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718568" y="1912132"/>
            <a:ext cx="350037" cy="36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947;ga8436e033d_2_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6765" y="3798017"/>
            <a:ext cx="350037" cy="36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554" y="1284832"/>
            <a:ext cx="2601608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7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Métricas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16</a:t>
            </a:r>
            <a:endParaRPr lang="pt-BR" dirty="0"/>
          </a:p>
        </p:txBody>
      </p:sp>
      <p:sp>
        <p:nvSpPr>
          <p:cNvPr id="15" name="Google Shape;983;gb0d7cfc4c7_1_322"/>
          <p:cNvSpPr txBox="1"/>
          <p:nvPr/>
        </p:nvSpPr>
        <p:spPr>
          <a:xfrm>
            <a:off x="0" y="1173452"/>
            <a:ext cx="4934100" cy="6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C00000"/>
                </a:solidFill>
                <a:latin typeface="Roboto"/>
                <a:ea typeface="Roboto"/>
                <a:cs typeface="Mukta ExtraBold"/>
                <a:sym typeface="Roboto"/>
              </a:rPr>
              <a:t>Importância das variáveis</a:t>
            </a:r>
            <a:endParaRPr sz="2000" dirty="0">
              <a:solidFill>
                <a:srgbClr val="C00000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34" y="1800752"/>
            <a:ext cx="3054632" cy="299181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849" y="1800752"/>
            <a:ext cx="4041998" cy="2767824"/>
          </a:xfrm>
          <a:prstGeom prst="rect">
            <a:avLst/>
          </a:prstGeom>
        </p:spPr>
      </p:pic>
      <p:sp>
        <p:nvSpPr>
          <p:cNvPr id="19" name="Google Shape;983;gb0d7cfc4c7_1_322"/>
          <p:cNvSpPr txBox="1"/>
          <p:nvPr/>
        </p:nvSpPr>
        <p:spPr>
          <a:xfrm>
            <a:off x="4209900" y="1173452"/>
            <a:ext cx="4934100" cy="6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C00000"/>
                </a:solidFill>
                <a:latin typeface="Roboto"/>
                <a:ea typeface="Roboto"/>
                <a:cs typeface="Mukta ExtraBold"/>
                <a:sym typeface="Roboto"/>
              </a:rPr>
              <a:t>Importância normalizada por fonte de informação</a:t>
            </a:r>
            <a:endParaRPr sz="2000" dirty="0">
              <a:solidFill>
                <a:srgbClr val="C00000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63148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84;gb0a5958369_1_736"/>
          <p:cNvSpPr txBox="1">
            <a:spLocks noGrp="1"/>
          </p:cNvSpPr>
          <p:nvPr>
            <p:ph type="ctrTitle"/>
          </p:nvPr>
        </p:nvSpPr>
        <p:spPr>
          <a:xfrm>
            <a:off x="371839" y="2063877"/>
            <a:ext cx="6960000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" dirty="0"/>
              <a:t>5</a:t>
            </a:r>
            <a:r>
              <a:rPr lang="en" dirty="0" smtClean="0"/>
              <a:t>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" dirty="0" smtClean="0"/>
              <a:t>Resultados</a:t>
            </a:r>
            <a:endParaRPr dirty="0"/>
          </a:p>
        </p:txBody>
      </p:sp>
      <p:sp>
        <p:nvSpPr>
          <p:cNvPr id="12" name="Google Shape;385;gb0a5958369_1_736"/>
          <p:cNvSpPr txBox="1">
            <a:spLocks noGrp="1"/>
          </p:cNvSpPr>
          <p:nvPr>
            <p:ph type="subTitle" idx="1"/>
          </p:nvPr>
        </p:nvSpPr>
        <p:spPr>
          <a:xfrm>
            <a:off x="371839" y="3398054"/>
            <a:ext cx="69600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Conclusão da análise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Google Shape;386;gb0a5958369_1_736"/>
          <p:cNvSpPr txBox="1">
            <a:spLocks/>
          </p:cNvSpPr>
          <p:nvPr/>
        </p:nvSpPr>
        <p:spPr>
          <a:xfrm>
            <a:off x="0" y="0"/>
            <a:ext cx="793200" cy="9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SzPts val="1700"/>
            </a:pPr>
            <a:r>
              <a:rPr lang="en" dirty="0" smtClean="0"/>
              <a:t>17</a:t>
            </a:r>
            <a:endParaRPr lang="en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7" b="4910"/>
          <a:stretch/>
        </p:blipFill>
        <p:spPr>
          <a:xfrm>
            <a:off x="4093534" y="654729"/>
            <a:ext cx="4673009" cy="2818295"/>
          </a:xfrm>
          <a:prstGeom prst="rect">
            <a:avLst/>
          </a:prstGeom>
          <a:effectLst>
            <a:outerShdw blurRad="57150" dist="127000" dir="348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171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Conclusões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18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4"/>
          <a:stretch/>
        </p:blipFill>
        <p:spPr>
          <a:xfrm>
            <a:off x="982794" y="1308100"/>
            <a:ext cx="7178412" cy="3579773"/>
          </a:xfrm>
          <a:prstGeom prst="rect">
            <a:avLst/>
          </a:prstGeom>
        </p:spPr>
      </p:pic>
      <p:sp>
        <p:nvSpPr>
          <p:cNvPr id="9" name="Google Shape;983;gb0d7cfc4c7_1_322"/>
          <p:cNvSpPr txBox="1"/>
          <p:nvPr/>
        </p:nvSpPr>
        <p:spPr>
          <a:xfrm>
            <a:off x="2104950" y="919210"/>
            <a:ext cx="4934100" cy="6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C00000"/>
                </a:solidFill>
                <a:latin typeface="Roboto"/>
                <a:ea typeface="Roboto"/>
                <a:cs typeface="Mukta ExtraBold"/>
                <a:sym typeface="Roboto"/>
              </a:rPr>
              <a:t>Evolução dos indicadores</a:t>
            </a:r>
            <a:endParaRPr sz="2000" dirty="0">
              <a:solidFill>
                <a:srgbClr val="C00000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17813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Conclusões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19</a:t>
            </a:r>
          </a:p>
        </p:txBody>
      </p:sp>
      <p:sp>
        <p:nvSpPr>
          <p:cNvPr id="7" name="Google Shape;983;gb0d7cfc4c7_1_322"/>
          <p:cNvSpPr txBox="1"/>
          <p:nvPr/>
        </p:nvSpPr>
        <p:spPr>
          <a:xfrm>
            <a:off x="1781940" y="1021950"/>
            <a:ext cx="5580120" cy="6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C00000"/>
                </a:solidFill>
                <a:latin typeface="Roboto"/>
                <a:ea typeface="Roboto"/>
                <a:cs typeface="Mukta ExtraBold"/>
                <a:sym typeface="Roboto"/>
              </a:rPr>
              <a:t>Resultados </a:t>
            </a:r>
            <a:r>
              <a:rPr lang="en" sz="2400" b="1" i="1" dirty="0" smtClean="0">
                <a:solidFill>
                  <a:srgbClr val="C00000"/>
                </a:solidFill>
                <a:latin typeface="Roboto"/>
                <a:ea typeface="Roboto"/>
                <a:cs typeface="Mukta ExtraBold"/>
                <a:sym typeface="Roboto"/>
              </a:rPr>
              <a:t>versus</a:t>
            </a:r>
            <a:r>
              <a:rPr lang="en" sz="2400" b="1" dirty="0" smtClean="0">
                <a:solidFill>
                  <a:srgbClr val="C00000"/>
                </a:solidFill>
                <a:latin typeface="Roboto"/>
                <a:ea typeface="Roboto"/>
                <a:cs typeface="Mukta ExtraBold"/>
                <a:sym typeface="Roboto"/>
              </a:rPr>
              <a:t> estratégia de contato adotada</a:t>
            </a:r>
            <a:endParaRPr sz="2400" dirty="0">
              <a:solidFill>
                <a:srgbClr val="C00000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1331198" y="2172781"/>
            <a:ext cx="6481604" cy="1743162"/>
            <a:chOff x="1449063" y="2206635"/>
            <a:chExt cx="6481604" cy="1743162"/>
          </a:xfrm>
        </p:grpSpPr>
        <p:sp>
          <p:nvSpPr>
            <p:cNvPr id="6" name="Google Shape;923;ga8436e033d_2_295"/>
            <p:cNvSpPr/>
            <p:nvPr/>
          </p:nvSpPr>
          <p:spPr>
            <a:xfrm>
              <a:off x="1449063" y="2206635"/>
              <a:ext cx="1964400" cy="597000"/>
            </a:xfrm>
            <a:prstGeom prst="chevron">
              <a:avLst>
                <a:gd name="adj" fmla="val 25486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pt-BR" dirty="0" smtClean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Público: Total</a:t>
              </a:r>
              <a:endParaRPr b="0" i="0" u="none" strike="noStrike" cap="none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" name="Google Shape;970;gb0d7cfc4c7_1_322"/>
            <p:cNvSpPr/>
            <p:nvPr/>
          </p:nvSpPr>
          <p:spPr>
            <a:xfrm>
              <a:off x="1538195" y="2892470"/>
              <a:ext cx="1786136" cy="1057327"/>
            </a:xfrm>
            <a:prstGeom prst="roundRect">
              <a:avLst>
                <a:gd name="adj" fmla="val 16667"/>
              </a:avLst>
            </a:prstGeom>
            <a:solidFill>
              <a:srgbClr val="ED7D31">
                <a:alpha val="2784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983;gb0d7cfc4c7_1_322"/>
            <p:cNvSpPr txBox="1"/>
            <p:nvPr/>
          </p:nvSpPr>
          <p:spPr>
            <a:xfrm>
              <a:off x="1538195" y="3124185"/>
              <a:ext cx="1781926" cy="5994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 smtClean="0">
                  <a:solidFill>
                    <a:srgbClr val="C00000"/>
                  </a:solidFill>
                  <a:latin typeface="Roboto"/>
                  <a:ea typeface="Roboto"/>
                  <a:cs typeface="Mukta ExtraBold"/>
                  <a:sym typeface="Roboto"/>
                </a:rPr>
                <a:t>Resultado: -$2.985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 smtClean="0">
                  <a:solidFill>
                    <a:srgbClr val="C00000"/>
                  </a:solidFill>
                  <a:latin typeface="Roboto"/>
                  <a:ea typeface="Roboto"/>
                  <a:cs typeface="Mukta ExtraBold"/>
                  <a:sym typeface="Roboto"/>
                </a:rPr>
                <a:t>Margem: -81%</a:t>
              </a:r>
              <a:endParaRPr dirty="0">
                <a:solidFill>
                  <a:srgbClr val="C00000"/>
                </a:solidFill>
                <a:latin typeface="Mukta ExtraBold"/>
                <a:ea typeface="Mukta ExtraBold"/>
                <a:cs typeface="Mukta ExtraBold"/>
                <a:sym typeface="Mukta ExtraBold"/>
              </a:endParaRPr>
            </a:p>
          </p:txBody>
        </p:sp>
        <p:sp>
          <p:nvSpPr>
            <p:cNvPr id="11" name="Google Shape;923;ga8436e033d_2_295"/>
            <p:cNvSpPr/>
            <p:nvPr/>
          </p:nvSpPr>
          <p:spPr>
            <a:xfrm>
              <a:off x="3707665" y="2206635"/>
              <a:ext cx="1964400" cy="597000"/>
            </a:xfrm>
            <a:prstGeom prst="chevron">
              <a:avLst>
                <a:gd name="adj" fmla="val 25486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pt-BR" b="0" i="0" u="none" strike="noStrike" cap="none" dirty="0" smtClean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Público: Segmentação</a:t>
              </a:r>
              <a:endParaRPr b="0" i="0" u="none" strike="noStrike" cap="none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" name="Google Shape;970;gb0d7cfc4c7_1_322"/>
            <p:cNvSpPr/>
            <p:nvPr/>
          </p:nvSpPr>
          <p:spPr>
            <a:xfrm>
              <a:off x="3792587" y="2892470"/>
              <a:ext cx="1786136" cy="1057327"/>
            </a:xfrm>
            <a:prstGeom prst="roundRect">
              <a:avLst>
                <a:gd name="adj" fmla="val 16667"/>
              </a:avLst>
            </a:prstGeom>
            <a:solidFill>
              <a:srgbClr val="002060">
                <a:alpha val="2784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983;gb0d7cfc4c7_1_322"/>
            <p:cNvSpPr txBox="1"/>
            <p:nvPr/>
          </p:nvSpPr>
          <p:spPr>
            <a:xfrm>
              <a:off x="3796797" y="3124185"/>
              <a:ext cx="1781926" cy="5994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 smtClean="0">
                  <a:solidFill>
                    <a:srgbClr val="002060"/>
                  </a:solidFill>
                  <a:latin typeface="Roboto"/>
                  <a:ea typeface="Roboto"/>
                  <a:cs typeface="Mukta ExtraBold"/>
                  <a:sym typeface="Roboto"/>
                </a:rPr>
                <a:t>Resultado: $831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 smtClean="0">
                  <a:solidFill>
                    <a:srgbClr val="002060"/>
                  </a:solidFill>
                  <a:latin typeface="Roboto"/>
                  <a:ea typeface="Roboto"/>
                  <a:cs typeface="Mukta ExtraBold"/>
                  <a:sym typeface="Roboto"/>
                </a:rPr>
                <a:t>Margem: 61%</a:t>
              </a:r>
              <a:endParaRPr dirty="0">
                <a:solidFill>
                  <a:srgbClr val="002060"/>
                </a:solidFill>
                <a:latin typeface="Mukta ExtraBold"/>
                <a:ea typeface="Mukta ExtraBold"/>
                <a:cs typeface="Mukta ExtraBold"/>
                <a:sym typeface="Mukta ExtraBold"/>
              </a:endParaRPr>
            </a:p>
          </p:txBody>
        </p:sp>
        <p:sp>
          <p:nvSpPr>
            <p:cNvPr id="14" name="Google Shape;923;ga8436e033d_2_295"/>
            <p:cNvSpPr/>
            <p:nvPr/>
          </p:nvSpPr>
          <p:spPr>
            <a:xfrm>
              <a:off x="5966267" y="2206635"/>
              <a:ext cx="1964400" cy="597000"/>
            </a:xfrm>
            <a:prstGeom prst="chevron">
              <a:avLst>
                <a:gd name="adj" fmla="val 25486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pt-BR" dirty="0" smtClean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Público: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pt-BR" dirty="0" smtClean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 1º </a:t>
              </a:r>
              <a:r>
                <a:rPr lang="pt-BR" dirty="0" err="1" smtClean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Decil</a:t>
              </a:r>
              <a:r>
                <a:rPr lang="pt-BR" dirty="0" smtClean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 Modelo</a:t>
              </a:r>
              <a:endParaRPr b="0" i="0" u="none" strike="noStrike" cap="none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" name="Google Shape;970;gb0d7cfc4c7_1_322"/>
            <p:cNvSpPr/>
            <p:nvPr/>
          </p:nvSpPr>
          <p:spPr>
            <a:xfrm>
              <a:off x="6051189" y="2892470"/>
              <a:ext cx="1786136" cy="1057327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50000"/>
                <a:alpha val="2784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983;gb0d7cfc4c7_1_322"/>
            <p:cNvSpPr txBox="1"/>
            <p:nvPr/>
          </p:nvSpPr>
          <p:spPr>
            <a:xfrm>
              <a:off x="6055399" y="3124185"/>
              <a:ext cx="1781926" cy="5994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 smtClean="0">
                  <a:solidFill>
                    <a:schemeClr val="accent6">
                      <a:lumMod val="50000"/>
                    </a:schemeClr>
                  </a:solidFill>
                  <a:latin typeface="Roboto"/>
                  <a:ea typeface="Roboto"/>
                  <a:cs typeface="Mukta ExtraBold"/>
                  <a:sym typeface="Roboto"/>
                </a:rPr>
                <a:t>Resultado: $1699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 smtClean="0">
                  <a:solidFill>
                    <a:schemeClr val="accent6">
                      <a:lumMod val="50000"/>
                    </a:schemeClr>
                  </a:solidFill>
                  <a:latin typeface="Roboto"/>
                  <a:ea typeface="Roboto"/>
                  <a:cs typeface="Mukta ExtraBold"/>
                  <a:sym typeface="Roboto"/>
                </a:rPr>
                <a:t>Margem: 68%</a:t>
              </a:r>
              <a:endParaRPr dirty="0">
                <a:solidFill>
                  <a:schemeClr val="accent6">
                    <a:lumMod val="50000"/>
                  </a:schemeClr>
                </a:solidFill>
                <a:latin typeface="Mukta ExtraBold"/>
                <a:ea typeface="Mukta ExtraBold"/>
                <a:cs typeface="Mukta ExtraBold"/>
                <a:sym typeface="Mukta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161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17" name="Google Shape;325;gb0a5958369_1_236"/>
          <p:cNvGrpSpPr/>
          <p:nvPr/>
        </p:nvGrpSpPr>
        <p:grpSpPr>
          <a:xfrm>
            <a:off x="594900" y="1349767"/>
            <a:ext cx="838806" cy="841023"/>
            <a:chOff x="4804350" y="3167000"/>
            <a:chExt cx="886500" cy="886500"/>
          </a:xfrm>
        </p:grpSpPr>
        <p:sp>
          <p:nvSpPr>
            <p:cNvPr id="18" name="Google Shape;326;gb0a5958369_1_236"/>
            <p:cNvSpPr/>
            <p:nvPr/>
          </p:nvSpPr>
          <p:spPr>
            <a:xfrm>
              <a:off x="4804350" y="3167000"/>
              <a:ext cx="886500" cy="886500"/>
            </a:xfrm>
            <a:prstGeom prst="roundRect">
              <a:avLst>
                <a:gd name="adj" fmla="val 16667"/>
              </a:avLst>
            </a:prstGeom>
            <a:solidFill>
              <a:srgbClr val="F3F3F3"/>
            </a:solidFill>
            <a:ln>
              <a:noFill/>
            </a:ln>
            <a:effectLst>
              <a:outerShdw blurRad="71438" dist="28575" dir="1620000" algn="bl" rotWithShape="0">
                <a:srgbClr val="B7B7B7">
                  <a:alpha val="9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7;gb0a5958369_1_236"/>
            <p:cNvSpPr/>
            <p:nvPr/>
          </p:nvSpPr>
          <p:spPr>
            <a:xfrm>
              <a:off x="4804350" y="3167000"/>
              <a:ext cx="886500" cy="886500"/>
            </a:xfrm>
            <a:prstGeom prst="roundRect">
              <a:avLst>
                <a:gd name="adj" fmla="val 16667"/>
              </a:avLst>
            </a:prstGeom>
            <a:solidFill>
              <a:srgbClr val="F3F3F3"/>
            </a:solidFill>
            <a:ln>
              <a:noFill/>
            </a:ln>
            <a:effectLst>
              <a:outerShdw blurRad="71438" dist="19050" dir="12000000" algn="bl" rotWithShape="0">
                <a:srgbClr val="FFFFFF">
                  <a:alpha val="9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328;gb0a5958369_1_236"/>
          <p:cNvGrpSpPr/>
          <p:nvPr/>
        </p:nvGrpSpPr>
        <p:grpSpPr>
          <a:xfrm>
            <a:off x="3377401" y="1349767"/>
            <a:ext cx="838806" cy="841023"/>
            <a:chOff x="4804350" y="3167000"/>
            <a:chExt cx="886500" cy="886500"/>
          </a:xfrm>
        </p:grpSpPr>
        <p:sp>
          <p:nvSpPr>
            <p:cNvPr id="21" name="Google Shape;329;gb0a5958369_1_236"/>
            <p:cNvSpPr/>
            <p:nvPr/>
          </p:nvSpPr>
          <p:spPr>
            <a:xfrm>
              <a:off x="4804350" y="3167000"/>
              <a:ext cx="886500" cy="886500"/>
            </a:xfrm>
            <a:prstGeom prst="roundRect">
              <a:avLst>
                <a:gd name="adj" fmla="val 16667"/>
              </a:avLst>
            </a:prstGeom>
            <a:solidFill>
              <a:srgbClr val="F3F3F3"/>
            </a:solidFill>
            <a:ln>
              <a:noFill/>
            </a:ln>
            <a:effectLst>
              <a:outerShdw blurRad="71438" dist="28575" dir="1620000" algn="bl" rotWithShape="0">
                <a:srgbClr val="B7B7B7">
                  <a:alpha val="9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30;gb0a5958369_1_236"/>
            <p:cNvSpPr/>
            <p:nvPr/>
          </p:nvSpPr>
          <p:spPr>
            <a:xfrm>
              <a:off x="4804350" y="3167000"/>
              <a:ext cx="886500" cy="886500"/>
            </a:xfrm>
            <a:prstGeom prst="roundRect">
              <a:avLst>
                <a:gd name="adj" fmla="val 16667"/>
              </a:avLst>
            </a:prstGeom>
            <a:solidFill>
              <a:srgbClr val="F3F3F3"/>
            </a:solidFill>
            <a:ln>
              <a:noFill/>
            </a:ln>
            <a:effectLst>
              <a:outerShdw blurRad="71438" dist="19050" dir="12000000" algn="bl" rotWithShape="0">
                <a:srgbClr val="FFFFFF">
                  <a:alpha val="9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331;gb0a5958369_1_236"/>
          <p:cNvSpPr txBox="1"/>
          <p:nvPr/>
        </p:nvSpPr>
        <p:spPr>
          <a:xfrm>
            <a:off x="1613948" y="1296410"/>
            <a:ext cx="18474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>
                <a:solidFill>
                  <a:srgbClr val="C00000"/>
                </a:solidFill>
                <a:latin typeface="Mukta SemiBold"/>
                <a:ea typeface="Mukta SemiBold"/>
                <a:cs typeface="Mukta SemiBold"/>
                <a:sym typeface="Mukta SemiBold"/>
              </a:rPr>
              <a:t>O Problema</a:t>
            </a:r>
            <a:endParaRPr sz="2000" dirty="0">
              <a:solidFill>
                <a:srgbClr val="C00000"/>
              </a:solidFill>
              <a:latin typeface="Mukta SemiBold"/>
              <a:ea typeface="Mukta SemiBold"/>
              <a:cs typeface="Mukta SemiBold"/>
              <a:sym typeface="Mukta SemiBold"/>
            </a:endParaRPr>
          </a:p>
        </p:txBody>
      </p:sp>
      <p:sp>
        <p:nvSpPr>
          <p:cNvPr id="24" name="Google Shape;332;gb0a5958369_1_236"/>
          <p:cNvSpPr txBox="1"/>
          <p:nvPr/>
        </p:nvSpPr>
        <p:spPr>
          <a:xfrm>
            <a:off x="1613948" y="1620605"/>
            <a:ext cx="1847400" cy="7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>
                <a:solidFill>
                  <a:srgbClr val="626279"/>
                </a:solidFill>
                <a:latin typeface="Mukta"/>
                <a:ea typeface="Mukta"/>
                <a:cs typeface="Mukta"/>
                <a:sym typeface="Mukta"/>
              </a:rPr>
              <a:t>Objetivos do trabalho</a:t>
            </a:r>
            <a:endParaRPr dirty="0">
              <a:solidFill>
                <a:srgbClr val="626279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25" name="Google Shape;333;gb0a5958369_1_236"/>
          <p:cNvSpPr txBox="1"/>
          <p:nvPr/>
        </p:nvSpPr>
        <p:spPr>
          <a:xfrm>
            <a:off x="596983" y="1539129"/>
            <a:ext cx="8346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C00000"/>
                </a:solidFill>
                <a:latin typeface="Mukta ExtraBold"/>
                <a:ea typeface="Mukta ExtraBold"/>
                <a:cs typeface="Mukta ExtraBold"/>
                <a:sym typeface="Mukta ExtraBold"/>
              </a:rPr>
              <a:t>01</a:t>
            </a:r>
            <a:endParaRPr sz="4000" dirty="0">
              <a:solidFill>
                <a:srgbClr val="C00000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26" name="Google Shape;334;gb0a5958369_1_236"/>
          <p:cNvSpPr txBox="1"/>
          <p:nvPr/>
        </p:nvSpPr>
        <p:spPr>
          <a:xfrm>
            <a:off x="4359760" y="1296410"/>
            <a:ext cx="18474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>
                <a:solidFill>
                  <a:srgbClr val="C00000"/>
                </a:solidFill>
                <a:latin typeface="Mukta SemiBold"/>
                <a:ea typeface="Mukta SemiBold"/>
                <a:cs typeface="Mukta SemiBold"/>
                <a:sym typeface="Mukta SemiBold"/>
              </a:rPr>
              <a:t>Análise Exploratória</a:t>
            </a:r>
            <a:endParaRPr sz="2000" dirty="0">
              <a:solidFill>
                <a:srgbClr val="C00000"/>
              </a:solidFill>
              <a:latin typeface="Mukta SemiBold"/>
              <a:ea typeface="Mukta SemiBold"/>
              <a:cs typeface="Mukta SemiBold"/>
              <a:sym typeface="Mukta SemiBold"/>
            </a:endParaRPr>
          </a:p>
        </p:txBody>
      </p:sp>
      <p:grpSp>
        <p:nvGrpSpPr>
          <p:cNvPr id="27" name="Google Shape;335;gb0a5958369_1_236"/>
          <p:cNvGrpSpPr/>
          <p:nvPr/>
        </p:nvGrpSpPr>
        <p:grpSpPr>
          <a:xfrm>
            <a:off x="1752620" y="2959296"/>
            <a:ext cx="838806" cy="841023"/>
            <a:chOff x="4804350" y="3167000"/>
            <a:chExt cx="886500" cy="886500"/>
          </a:xfrm>
        </p:grpSpPr>
        <p:sp>
          <p:nvSpPr>
            <p:cNvPr id="28" name="Google Shape;336;gb0a5958369_1_236"/>
            <p:cNvSpPr/>
            <p:nvPr/>
          </p:nvSpPr>
          <p:spPr>
            <a:xfrm>
              <a:off x="4804350" y="3167000"/>
              <a:ext cx="886500" cy="886500"/>
            </a:xfrm>
            <a:prstGeom prst="roundRect">
              <a:avLst>
                <a:gd name="adj" fmla="val 16667"/>
              </a:avLst>
            </a:prstGeom>
            <a:solidFill>
              <a:srgbClr val="F3F3F3"/>
            </a:solidFill>
            <a:ln>
              <a:noFill/>
            </a:ln>
            <a:effectLst>
              <a:outerShdw blurRad="71438" dist="28575" dir="1620000" algn="bl" rotWithShape="0">
                <a:srgbClr val="B7B7B7">
                  <a:alpha val="9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37;gb0a5958369_1_236"/>
            <p:cNvSpPr/>
            <p:nvPr/>
          </p:nvSpPr>
          <p:spPr>
            <a:xfrm>
              <a:off x="4804350" y="3167000"/>
              <a:ext cx="886500" cy="886500"/>
            </a:xfrm>
            <a:prstGeom prst="roundRect">
              <a:avLst>
                <a:gd name="adj" fmla="val 16667"/>
              </a:avLst>
            </a:prstGeom>
            <a:solidFill>
              <a:srgbClr val="F3F3F3"/>
            </a:solidFill>
            <a:ln>
              <a:noFill/>
            </a:ln>
            <a:effectLst>
              <a:outerShdw blurRad="71438" dist="19050" dir="12000000" algn="bl" rotWithShape="0">
                <a:srgbClr val="FFFFFF">
                  <a:alpha val="9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38;gb0a5958369_1_236"/>
          <p:cNvGrpSpPr/>
          <p:nvPr/>
        </p:nvGrpSpPr>
        <p:grpSpPr>
          <a:xfrm>
            <a:off x="4532992" y="2963447"/>
            <a:ext cx="838806" cy="841023"/>
            <a:chOff x="4804350" y="3167000"/>
            <a:chExt cx="886500" cy="886500"/>
          </a:xfrm>
        </p:grpSpPr>
        <p:sp>
          <p:nvSpPr>
            <p:cNvPr id="31" name="Google Shape;339;gb0a5958369_1_236"/>
            <p:cNvSpPr/>
            <p:nvPr/>
          </p:nvSpPr>
          <p:spPr>
            <a:xfrm>
              <a:off x="4804350" y="3167000"/>
              <a:ext cx="886500" cy="886500"/>
            </a:xfrm>
            <a:prstGeom prst="roundRect">
              <a:avLst>
                <a:gd name="adj" fmla="val 16667"/>
              </a:avLst>
            </a:prstGeom>
            <a:solidFill>
              <a:srgbClr val="F3F3F3"/>
            </a:solidFill>
            <a:ln>
              <a:noFill/>
            </a:ln>
            <a:effectLst>
              <a:outerShdw blurRad="71438" dist="28575" dir="1620000" algn="bl" rotWithShape="0">
                <a:srgbClr val="B7B7B7">
                  <a:alpha val="9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40;gb0a5958369_1_236"/>
            <p:cNvSpPr/>
            <p:nvPr/>
          </p:nvSpPr>
          <p:spPr>
            <a:xfrm>
              <a:off x="4804350" y="3167000"/>
              <a:ext cx="886500" cy="886500"/>
            </a:xfrm>
            <a:prstGeom prst="roundRect">
              <a:avLst>
                <a:gd name="adj" fmla="val 16667"/>
              </a:avLst>
            </a:prstGeom>
            <a:solidFill>
              <a:srgbClr val="F3F3F3"/>
            </a:solidFill>
            <a:ln>
              <a:noFill/>
            </a:ln>
            <a:effectLst>
              <a:outerShdw blurRad="71438" dist="19050" dir="12000000" algn="bl" rotWithShape="0">
                <a:srgbClr val="FFFFFF">
                  <a:alpha val="9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41;gb0a5958369_1_236"/>
          <p:cNvSpPr txBox="1"/>
          <p:nvPr/>
        </p:nvSpPr>
        <p:spPr>
          <a:xfrm>
            <a:off x="3383812" y="1539106"/>
            <a:ext cx="8346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C00000"/>
                </a:solidFill>
                <a:latin typeface="Mukta ExtraBold"/>
                <a:ea typeface="Mukta ExtraBold"/>
                <a:cs typeface="Mukta ExtraBold"/>
                <a:sym typeface="Mukta ExtraBold"/>
              </a:rPr>
              <a:t>02</a:t>
            </a:r>
            <a:endParaRPr sz="4000" dirty="0">
              <a:solidFill>
                <a:srgbClr val="C00000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34" name="Google Shape;342;gb0a5958369_1_236"/>
          <p:cNvSpPr txBox="1"/>
          <p:nvPr/>
        </p:nvSpPr>
        <p:spPr>
          <a:xfrm>
            <a:off x="5515351" y="2904112"/>
            <a:ext cx="18474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rgbClr val="C00000"/>
                </a:solidFill>
                <a:latin typeface="Mukta SemiBold"/>
                <a:ea typeface="Mukta SemiBold"/>
                <a:cs typeface="Mukta SemiBold"/>
                <a:sym typeface="Mukta SemiBold"/>
              </a:rPr>
              <a:t>Resultados</a:t>
            </a:r>
            <a:endParaRPr sz="2000" dirty="0">
              <a:solidFill>
                <a:srgbClr val="C00000"/>
              </a:solidFill>
              <a:latin typeface="Mukta SemiBold"/>
              <a:ea typeface="Mukta SemiBold"/>
              <a:cs typeface="Mukta SemiBold"/>
              <a:sym typeface="Mukta SemiBo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 dirty="0">
              <a:solidFill>
                <a:srgbClr val="C00000"/>
              </a:solidFill>
              <a:latin typeface="Mukta SemiBold"/>
              <a:ea typeface="Mukta SemiBold"/>
              <a:cs typeface="Mukta SemiBold"/>
              <a:sym typeface="Mukta SemiBold"/>
            </a:endParaRPr>
          </a:p>
        </p:txBody>
      </p:sp>
      <p:sp>
        <p:nvSpPr>
          <p:cNvPr id="35" name="Google Shape;343;gb0a5958369_1_236"/>
          <p:cNvSpPr txBox="1"/>
          <p:nvPr/>
        </p:nvSpPr>
        <p:spPr>
          <a:xfrm>
            <a:off x="5513065" y="3219112"/>
            <a:ext cx="1847400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>
                <a:solidFill>
                  <a:srgbClr val="626279"/>
                </a:solidFill>
                <a:latin typeface="Mukta"/>
                <a:ea typeface="Mukta"/>
                <a:cs typeface="Mukta"/>
                <a:sym typeface="Mukta"/>
              </a:rPr>
              <a:t>Conclusão da análise</a:t>
            </a:r>
            <a:endParaRPr dirty="0">
              <a:solidFill>
                <a:srgbClr val="626279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6" name="Google Shape;344;gb0a5958369_1_236"/>
          <p:cNvSpPr txBox="1"/>
          <p:nvPr/>
        </p:nvSpPr>
        <p:spPr>
          <a:xfrm>
            <a:off x="4537984" y="3146808"/>
            <a:ext cx="8361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C00000"/>
                </a:solidFill>
                <a:latin typeface="Mukta ExtraBold"/>
                <a:ea typeface="Mukta ExtraBold"/>
                <a:cs typeface="Mukta ExtraBold"/>
                <a:sym typeface="Mukta ExtraBold"/>
              </a:rPr>
              <a:t>05</a:t>
            </a:r>
            <a:endParaRPr sz="4000" dirty="0">
              <a:solidFill>
                <a:srgbClr val="C00000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37" name="Google Shape;345;gb0a5958369_1_236"/>
          <p:cNvSpPr txBox="1"/>
          <p:nvPr/>
        </p:nvSpPr>
        <p:spPr>
          <a:xfrm>
            <a:off x="2681285" y="2906475"/>
            <a:ext cx="2069589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rgbClr val="C00000"/>
                </a:solidFill>
                <a:latin typeface="Mukta SemiBold"/>
                <a:ea typeface="Mukta SemiBold"/>
                <a:cs typeface="Mukta SemiBold"/>
                <a:sym typeface="Mukta SemiBold"/>
              </a:rPr>
              <a:t>Modelo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rgbClr val="C00000"/>
                </a:solidFill>
                <a:latin typeface="Mukta SemiBold"/>
                <a:ea typeface="Mukta SemiBold"/>
                <a:cs typeface="Mukta SemiBold"/>
                <a:sym typeface="Mukta SemiBold"/>
              </a:rPr>
              <a:t>preditivo</a:t>
            </a:r>
            <a:endParaRPr sz="2000" dirty="0">
              <a:solidFill>
                <a:srgbClr val="C00000"/>
              </a:solidFill>
              <a:latin typeface="Mukta SemiBold"/>
              <a:ea typeface="Mukta SemiBold"/>
              <a:cs typeface="Mukta SemiBold"/>
              <a:sym typeface="Mukta SemiBo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 dirty="0">
              <a:solidFill>
                <a:srgbClr val="C00000"/>
              </a:solidFill>
              <a:latin typeface="Mukta SemiBold"/>
              <a:ea typeface="Mukta SemiBold"/>
              <a:cs typeface="Mukta SemiBold"/>
              <a:sym typeface="Mukta SemiBold"/>
            </a:endParaRPr>
          </a:p>
        </p:txBody>
      </p:sp>
      <p:sp>
        <p:nvSpPr>
          <p:cNvPr id="38" name="Google Shape;346;gb0a5958369_1_236"/>
          <p:cNvSpPr txBox="1"/>
          <p:nvPr/>
        </p:nvSpPr>
        <p:spPr>
          <a:xfrm>
            <a:off x="2638509" y="3541244"/>
            <a:ext cx="1847400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dirty="0" smtClean="0">
                <a:solidFill>
                  <a:srgbClr val="626279"/>
                </a:solidFill>
                <a:latin typeface="Mukta"/>
                <a:ea typeface="Mukta"/>
                <a:cs typeface="Mukta"/>
                <a:sym typeface="Mukta"/>
              </a:rPr>
              <a:t>Performance</a:t>
            </a:r>
            <a:endParaRPr dirty="0">
              <a:solidFill>
                <a:srgbClr val="626279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39" name="Google Shape;347;gb0a5958369_1_236"/>
          <p:cNvSpPr txBox="1"/>
          <p:nvPr/>
        </p:nvSpPr>
        <p:spPr>
          <a:xfrm>
            <a:off x="1754703" y="3146808"/>
            <a:ext cx="8346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C00000"/>
                </a:solidFill>
                <a:latin typeface="Mukta ExtraBold"/>
                <a:ea typeface="Mukta ExtraBold"/>
                <a:cs typeface="Mukta ExtraBold"/>
                <a:sym typeface="Mukta ExtraBold"/>
              </a:rPr>
              <a:t>04</a:t>
            </a:r>
            <a:endParaRPr sz="4000" dirty="0">
              <a:solidFill>
                <a:srgbClr val="C00000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grpSp>
        <p:nvGrpSpPr>
          <p:cNvPr id="40" name="Google Shape;348;gb0a5958369_1_236"/>
          <p:cNvGrpSpPr/>
          <p:nvPr/>
        </p:nvGrpSpPr>
        <p:grpSpPr>
          <a:xfrm>
            <a:off x="6196801" y="1425967"/>
            <a:ext cx="838806" cy="841023"/>
            <a:chOff x="4804350" y="3167000"/>
            <a:chExt cx="886500" cy="886500"/>
          </a:xfrm>
        </p:grpSpPr>
        <p:sp>
          <p:nvSpPr>
            <p:cNvPr id="41" name="Google Shape;349;gb0a5958369_1_236"/>
            <p:cNvSpPr/>
            <p:nvPr/>
          </p:nvSpPr>
          <p:spPr>
            <a:xfrm>
              <a:off x="4804350" y="3167000"/>
              <a:ext cx="886500" cy="886500"/>
            </a:xfrm>
            <a:prstGeom prst="roundRect">
              <a:avLst>
                <a:gd name="adj" fmla="val 16667"/>
              </a:avLst>
            </a:prstGeom>
            <a:solidFill>
              <a:srgbClr val="F3F3F3"/>
            </a:solidFill>
            <a:ln>
              <a:noFill/>
            </a:ln>
            <a:effectLst>
              <a:outerShdw blurRad="71438" dist="28575" dir="1620000" algn="bl" rotWithShape="0">
                <a:srgbClr val="B7B7B7">
                  <a:alpha val="9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50;gb0a5958369_1_236"/>
            <p:cNvSpPr/>
            <p:nvPr/>
          </p:nvSpPr>
          <p:spPr>
            <a:xfrm>
              <a:off x="4804350" y="3167000"/>
              <a:ext cx="886500" cy="886500"/>
            </a:xfrm>
            <a:prstGeom prst="roundRect">
              <a:avLst>
                <a:gd name="adj" fmla="val 16667"/>
              </a:avLst>
            </a:prstGeom>
            <a:solidFill>
              <a:srgbClr val="F3F3F3"/>
            </a:solidFill>
            <a:ln>
              <a:noFill/>
            </a:ln>
            <a:effectLst>
              <a:outerShdw blurRad="71438" dist="19050" dir="12000000" algn="bl" rotWithShape="0">
                <a:srgbClr val="FFFFFF">
                  <a:alpha val="9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351;gb0a5958369_1_236"/>
          <p:cNvSpPr txBox="1"/>
          <p:nvPr/>
        </p:nvSpPr>
        <p:spPr>
          <a:xfrm>
            <a:off x="7179160" y="1372610"/>
            <a:ext cx="18474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 smtClean="0">
                <a:solidFill>
                  <a:srgbClr val="C00000"/>
                </a:solidFill>
                <a:latin typeface="Mukta SemiBold"/>
                <a:ea typeface="Mukta SemiBold"/>
                <a:cs typeface="Mukta SemiBold"/>
                <a:sym typeface="Mukta SemiBold"/>
              </a:rPr>
              <a:t>Segmentação</a:t>
            </a:r>
            <a:endParaRPr sz="2000" dirty="0">
              <a:solidFill>
                <a:srgbClr val="C00000"/>
              </a:solidFill>
              <a:latin typeface="Mukta SemiBold"/>
              <a:ea typeface="Mukta SemiBold"/>
              <a:cs typeface="Mukta SemiBold"/>
              <a:sym typeface="Mukta SemiBold"/>
            </a:endParaRPr>
          </a:p>
        </p:txBody>
      </p:sp>
      <p:sp>
        <p:nvSpPr>
          <p:cNvPr id="44" name="Google Shape;352;gb0a5958369_1_236"/>
          <p:cNvSpPr txBox="1"/>
          <p:nvPr/>
        </p:nvSpPr>
        <p:spPr>
          <a:xfrm>
            <a:off x="7179160" y="1696805"/>
            <a:ext cx="1847400" cy="7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>
                <a:solidFill>
                  <a:srgbClr val="626279"/>
                </a:solidFill>
                <a:latin typeface="Mukta"/>
                <a:ea typeface="Mukta"/>
                <a:cs typeface="Mukta"/>
                <a:sym typeface="Mukta"/>
              </a:rPr>
              <a:t>Resultados iniciais</a:t>
            </a:r>
            <a:endParaRPr dirty="0">
              <a:solidFill>
                <a:srgbClr val="626279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48" name="Google Shape;356;gb0a5958369_1_236"/>
          <p:cNvSpPr txBox="1"/>
          <p:nvPr/>
        </p:nvSpPr>
        <p:spPr>
          <a:xfrm>
            <a:off x="6203212" y="1615306"/>
            <a:ext cx="8346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C00000"/>
                </a:solidFill>
                <a:latin typeface="Mukta ExtraBold"/>
                <a:ea typeface="Mukta ExtraBold"/>
                <a:cs typeface="Mukta ExtraBold"/>
                <a:sym typeface="Mukta ExtraBold"/>
              </a:rPr>
              <a:t>03</a:t>
            </a:r>
            <a:endParaRPr sz="4000" dirty="0">
              <a:solidFill>
                <a:srgbClr val="C00000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70" name="Google Shape;378;gb0a5958369_1_236"/>
          <p:cNvSpPr txBox="1"/>
          <p:nvPr/>
        </p:nvSpPr>
        <p:spPr>
          <a:xfrm>
            <a:off x="727576" y="511145"/>
            <a:ext cx="7678500" cy="6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C00000"/>
                </a:solidFill>
                <a:latin typeface="Mukta ExtraBold"/>
                <a:ea typeface="Mukta ExtraBold"/>
                <a:cs typeface="Mukta ExtraBold"/>
                <a:sym typeface="Mukta ExtraBold"/>
              </a:rPr>
              <a:t>SUMÁRIO</a:t>
            </a:r>
            <a:endParaRPr sz="3000" dirty="0">
              <a:solidFill>
                <a:srgbClr val="C00000"/>
              </a:solidFill>
              <a:latin typeface="Mukta ExtraBold"/>
              <a:ea typeface="Mukta ExtraBold"/>
              <a:cs typeface="Mukta ExtraBold"/>
              <a:sym typeface="Mukta ExtraBold"/>
            </a:endParaRPr>
          </a:p>
        </p:txBody>
      </p:sp>
      <p:sp>
        <p:nvSpPr>
          <p:cNvPr id="71" name="Google Shape;379;gb0a5958369_1_236"/>
          <p:cNvSpPr txBox="1"/>
          <p:nvPr/>
        </p:nvSpPr>
        <p:spPr>
          <a:xfrm>
            <a:off x="4293835" y="1518956"/>
            <a:ext cx="1847400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26279"/>
              </a:solidFill>
              <a:latin typeface="Mukta"/>
              <a:ea typeface="Mukta"/>
              <a:cs typeface="Mukta"/>
              <a:sym typeface="Mukta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626279"/>
                </a:solidFill>
                <a:latin typeface="Mukta"/>
                <a:ea typeface="Mukta"/>
                <a:cs typeface="Mukta"/>
                <a:sym typeface="Mukta"/>
              </a:rPr>
              <a:t>Conhecendo a base</a:t>
            </a:r>
            <a:endParaRPr dirty="0">
              <a:solidFill>
                <a:srgbClr val="626279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0" r="15283"/>
          <a:stretch/>
        </p:blipFill>
        <p:spPr>
          <a:xfrm>
            <a:off x="3359650" y="0"/>
            <a:ext cx="2260315" cy="51435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7" r="25484"/>
          <a:stretch/>
        </p:blipFill>
        <p:spPr>
          <a:xfrm>
            <a:off x="5619965" y="0"/>
            <a:ext cx="3524035" cy="51435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860" y="0"/>
            <a:ext cx="3428510" cy="5143500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-534256" y="-143838"/>
            <a:ext cx="10520737" cy="5455577"/>
          </a:xfrm>
          <a:prstGeom prst="rect">
            <a:avLst/>
          </a:prstGeom>
          <a:solidFill>
            <a:srgbClr val="002060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Google Shape;384;gb0a5958369_1_736"/>
          <p:cNvSpPr txBox="1">
            <a:spLocks noGrp="1"/>
          </p:cNvSpPr>
          <p:nvPr>
            <p:ph type="ctrTitle"/>
          </p:nvPr>
        </p:nvSpPr>
        <p:spPr>
          <a:xfrm>
            <a:off x="0" y="3437756"/>
            <a:ext cx="3147538" cy="82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pt-BR" sz="54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50800" dist="63500" dir="3600000" algn="tl" rotWithShape="0">
                    <a:prstClr val="black">
                      <a:alpha val="60000"/>
                    </a:prstClr>
                  </a:outerShdw>
                </a:effectLst>
              </a:rPr>
              <a:t>OBRIGADO</a:t>
            </a:r>
            <a:endParaRPr sz="54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50800" dist="63500" dir="3600000" algn="tl" rotWithShape="0">
                  <a:prstClr val="black">
                    <a:alpha val="6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470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84;gb0a5958369_1_736"/>
          <p:cNvSpPr txBox="1">
            <a:spLocks noGrp="1"/>
          </p:cNvSpPr>
          <p:nvPr>
            <p:ph type="ctrTitle"/>
          </p:nvPr>
        </p:nvSpPr>
        <p:spPr>
          <a:xfrm>
            <a:off x="371839" y="2063877"/>
            <a:ext cx="6960000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" dirty="0"/>
              <a:t>1.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" dirty="0"/>
              <a:t>O Problema</a:t>
            </a:r>
            <a:endParaRPr dirty="0"/>
          </a:p>
        </p:txBody>
      </p:sp>
      <p:sp>
        <p:nvSpPr>
          <p:cNvPr id="12" name="Google Shape;385;gb0a5958369_1_736"/>
          <p:cNvSpPr txBox="1">
            <a:spLocks noGrp="1"/>
          </p:cNvSpPr>
          <p:nvPr>
            <p:ph type="subTitle" idx="1"/>
          </p:nvPr>
        </p:nvSpPr>
        <p:spPr>
          <a:xfrm>
            <a:off x="371839" y="3398054"/>
            <a:ext cx="69600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Objetivos do trabalho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Google Shape;386;gb0a5958369_1_736"/>
          <p:cNvSpPr txBox="1">
            <a:spLocks/>
          </p:cNvSpPr>
          <p:nvPr/>
        </p:nvSpPr>
        <p:spPr>
          <a:xfrm>
            <a:off x="0" y="0"/>
            <a:ext cx="793200" cy="9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SzPts val="1700"/>
            </a:pPr>
            <a:r>
              <a:rPr lang="en" dirty="0"/>
              <a:t>3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03" t="24171" r="25253" b="38077"/>
          <a:stretch/>
        </p:blipFill>
        <p:spPr>
          <a:xfrm>
            <a:off x="5780174" y="840971"/>
            <a:ext cx="2737104" cy="2680374"/>
          </a:xfrm>
          <a:prstGeom prst="rect">
            <a:avLst/>
          </a:prstGeom>
          <a:effectLst>
            <a:outerShdw blurRad="57150" dist="127000" dir="3480000" algn="tl" rotWithShape="0">
              <a:prstClr val="black">
                <a:alpha val="5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Objetivos</a:t>
            </a:r>
            <a:endParaRPr dirty="0"/>
          </a:p>
        </p:txBody>
      </p:sp>
      <p:sp>
        <p:nvSpPr>
          <p:cNvPr id="118" name="Google Shape;118;p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02548" y="1021950"/>
            <a:ext cx="5307622" cy="3912000"/>
          </a:xfrm>
          <a:prstGeom prst="flowChartInputOutput">
            <a:avLst/>
          </a:prstGeom>
        </p:spPr>
      </p:pic>
      <p:sp>
        <p:nvSpPr>
          <p:cNvPr id="74" name="Google Shape;423;gb0a5958ec3_1_7"/>
          <p:cNvSpPr txBox="1"/>
          <p:nvPr/>
        </p:nvSpPr>
        <p:spPr>
          <a:xfrm>
            <a:off x="1101386" y="1480800"/>
            <a:ext cx="37476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626279"/>
                </a:solidFill>
                <a:latin typeface="Roboto"/>
                <a:ea typeface="Roboto"/>
                <a:cs typeface="Roboto"/>
                <a:sym typeface="Roboto"/>
              </a:rPr>
              <a:t>DEFINIÇÃO DE PÚBLICO</a:t>
            </a:r>
            <a:endParaRPr sz="1800" b="1" dirty="0">
              <a:solidFill>
                <a:srgbClr val="62627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00" y="1339350"/>
            <a:ext cx="720000" cy="7200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00" y="2307000"/>
            <a:ext cx="720000" cy="720000"/>
          </a:xfrm>
          <a:prstGeom prst="rect">
            <a:avLst/>
          </a:prstGeom>
        </p:spPr>
      </p:pic>
      <p:sp>
        <p:nvSpPr>
          <p:cNvPr id="8" name="Google Shape;423;gb0a5958ec3_1_7"/>
          <p:cNvSpPr txBox="1"/>
          <p:nvPr/>
        </p:nvSpPr>
        <p:spPr>
          <a:xfrm>
            <a:off x="1101386" y="2307000"/>
            <a:ext cx="37476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626279"/>
                </a:solidFill>
                <a:latin typeface="Roboto"/>
                <a:ea typeface="Roboto"/>
                <a:cs typeface="Roboto"/>
                <a:sym typeface="Roboto"/>
              </a:rPr>
              <a:t>REDUÇÃO DE CUSTOS</a:t>
            </a:r>
            <a:endParaRPr sz="1800" b="1" dirty="0">
              <a:solidFill>
                <a:srgbClr val="62627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00" y="3274650"/>
            <a:ext cx="720000" cy="720000"/>
          </a:xfrm>
          <a:prstGeom prst="rect">
            <a:avLst/>
          </a:prstGeom>
        </p:spPr>
      </p:pic>
      <p:sp>
        <p:nvSpPr>
          <p:cNvPr id="10" name="Google Shape;423;gb0a5958ec3_1_7"/>
          <p:cNvSpPr txBox="1"/>
          <p:nvPr/>
        </p:nvSpPr>
        <p:spPr>
          <a:xfrm>
            <a:off x="1101386" y="3416100"/>
            <a:ext cx="37476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626279"/>
                </a:solidFill>
                <a:latin typeface="Roboto"/>
                <a:ea typeface="Roboto"/>
                <a:cs typeface="Roboto"/>
                <a:sym typeface="Roboto"/>
              </a:rPr>
              <a:t>MAXIMIZAÇÃO DE RESULTADOS</a:t>
            </a:r>
            <a:endParaRPr sz="1800" b="1" dirty="0">
              <a:solidFill>
                <a:srgbClr val="62627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Definição do problema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</a:t>
            </a:fld>
            <a:endParaRPr lang="pt-BR"/>
          </a:p>
        </p:txBody>
      </p:sp>
      <p:sp>
        <p:nvSpPr>
          <p:cNvPr id="9" name="Google Shape;430;gb0d7cfb3c0_0_107"/>
          <p:cNvSpPr/>
          <p:nvPr/>
        </p:nvSpPr>
        <p:spPr>
          <a:xfrm>
            <a:off x="1101386" y="1735781"/>
            <a:ext cx="756274" cy="758599"/>
          </a:xfrm>
          <a:custGeom>
            <a:avLst/>
            <a:gdLst/>
            <a:ahLst/>
            <a:cxnLst/>
            <a:rect l="l" t="t" r="r" b="b"/>
            <a:pathLst>
              <a:path w="5929" h="5947" extrusionOk="0">
                <a:moveTo>
                  <a:pt x="3710" y="1"/>
                </a:moveTo>
                <a:lnTo>
                  <a:pt x="3263" y="19"/>
                </a:lnTo>
                <a:lnTo>
                  <a:pt x="2834" y="57"/>
                </a:lnTo>
                <a:lnTo>
                  <a:pt x="2461" y="131"/>
                </a:lnTo>
                <a:lnTo>
                  <a:pt x="2126" y="224"/>
                </a:lnTo>
                <a:lnTo>
                  <a:pt x="1865" y="336"/>
                </a:lnTo>
                <a:lnTo>
                  <a:pt x="1753" y="392"/>
                </a:lnTo>
                <a:lnTo>
                  <a:pt x="1660" y="467"/>
                </a:lnTo>
                <a:lnTo>
                  <a:pt x="1585" y="523"/>
                </a:lnTo>
                <a:lnTo>
                  <a:pt x="1529" y="597"/>
                </a:lnTo>
                <a:lnTo>
                  <a:pt x="1492" y="672"/>
                </a:lnTo>
                <a:lnTo>
                  <a:pt x="1473" y="746"/>
                </a:lnTo>
                <a:lnTo>
                  <a:pt x="1492" y="821"/>
                </a:lnTo>
                <a:lnTo>
                  <a:pt x="1529" y="895"/>
                </a:lnTo>
                <a:lnTo>
                  <a:pt x="1585" y="970"/>
                </a:lnTo>
                <a:lnTo>
                  <a:pt x="1660" y="1045"/>
                </a:lnTo>
                <a:lnTo>
                  <a:pt x="1753" y="1100"/>
                </a:lnTo>
                <a:lnTo>
                  <a:pt x="1865" y="1156"/>
                </a:lnTo>
                <a:lnTo>
                  <a:pt x="2126" y="1268"/>
                </a:lnTo>
                <a:lnTo>
                  <a:pt x="2461" y="1361"/>
                </a:lnTo>
                <a:lnTo>
                  <a:pt x="2834" y="1436"/>
                </a:lnTo>
                <a:lnTo>
                  <a:pt x="3263" y="1473"/>
                </a:lnTo>
                <a:lnTo>
                  <a:pt x="3710" y="1492"/>
                </a:lnTo>
                <a:lnTo>
                  <a:pt x="4157" y="1473"/>
                </a:lnTo>
                <a:lnTo>
                  <a:pt x="4567" y="1436"/>
                </a:lnTo>
                <a:lnTo>
                  <a:pt x="4959" y="1361"/>
                </a:lnTo>
                <a:lnTo>
                  <a:pt x="5276" y="1268"/>
                </a:lnTo>
                <a:lnTo>
                  <a:pt x="5555" y="1156"/>
                </a:lnTo>
                <a:lnTo>
                  <a:pt x="5667" y="1100"/>
                </a:lnTo>
                <a:lnTo>
                  <a:pt x="5760" y="1045"/>
                </a:lnTo>
                <a:lnTo>
                  <a:pt x="5835" y="970"/>
                </a:lnTo>
                <a:lnTo>
                  <a:pt x="5891" y="895"/>
                </a:lnTo>
                <a:lnTo>
                  <a:pt x="5928" y="821"/>
                </a:lnTo>
                <a:lnTo>
                  <a:pt x="5928" y="746"/>
                </a:lnTo>
                <a:lnTo>
                  <a:pt x="5928" y="672"/>
                </a:lnTo>
                <a:lnTo>
                  <a:pt x="5891" y="597"/>
                </a:lnTo>
                <a:lnTo>
                  <a:pt x="5835" y="523"/>
                </a:lnTo>
                <a:lnTo>
                  <a:pt x="5760" y="467"/>
                </a:lnTo>
                <a:lnTo>
                  <a:pt x="5667" y="392"/>
                </a:lnTo>
                <a:lnTo>
                  <a:pt x="5555" y="336"/>
                </a:lnTo>
                <a:lnTo>
                  <a:pt x="5276" y="224"/>
                </a:lnTo>
                <a:lnTo>
                  <a:pt x="4959" y="131"/>
                </a:lnTo>
                <a:lnTo>
                  <a:pt x="4567" y="57"/>
                </a:lnTo>
                <a:lnTo>
                  <a:pt x="4157" y="19"/>
                </a:lnTo>
                <a:lnTo>
                  <a:pt x="3710" y="1"/>
                </a:lnTo>
                <a:close/>
                <a:moveTo>
                  <a:pt x="5928" y="1361"/>
                </a:moveTo>
                <a:lnTo>
                  <a:pt x="5760" y="1473"/>
                </a:lnTo>
                <a:lnTo>
                  <a:pt x="5574" y="1566"/>
                </a:lnTo>
                <a:lnTo>
                  <a:pt x="5350" y="1641"/>
                </a:lnTo>
                <a:lnTo>
                  <a:pt x="5127" y="1697"/>
                </a:lnTo>
                <a:lnTo>
                  <a:pt x="4884" y="1753"/>
                </a:lnTo>
                <a:lnTo>
                  <a:pt x="4623" y="1809"/>
                </a:lnTo>
                <a:lnTo>
                  <a:pt x="4344" y="1827"/>
                </a:lnTo>
                <a:lnTo>
                  <a:pt x="4064" y="1846"/>
                </a:lnTo>
                <a:lnTo>
                  <a:pt x="4306" y="1977"/>
                </a:lnTo>
                <a:lnTo>
                  <a:pt x="4512" y="2144"/>
                </a:lnTo>
                <a:lnTo>
                  <a:pt x="4586" y="2219"/>
                </a:lnTo>
                <a:lnTo>
                  <a:pt x="4661" y="2312"/>
                </a:lnTo>
                <a:lnTo>
                  <a:pt x="4717" y="2405"/>
                </a:lnTo>
                <a:lnTo>
                  <a:pt x="4772" y="2517"/>
                </a:lnTo>
                <a:lnTo>
                  <a:pt x="5015" y="2461"/>
                </a:lnTo>
                <a:lnTo>
                  <a:pt x="5238" y="2405"/>
                </a:lnTo>
                <a:lnTo>
                  <a:pt x="5443" y="2331"/>
                </a:lnTo>
                <a:lnTo>
                  <a:pt x="5611" y="2237"/>
                </a:lnTo>
                <a:lnTo>
                  <a:pt x="5742" y="2163"/>
                </a:lnTo>
                <a:lnTo>
                  <a:pt x="5854" y="2070"/>
                </a:lnTo>
                <a:lnTo>
                  <a:pt x="5909" y="1958"/>
                </a:lnTo>
                <a:lnTo>
                  <a:pt x="5928" y="1865"/>
                </a:lnTo>
                <a:lnTo>
                  <a:pt x="5928" y="1361"/>
                </a:lnTo>
                <a:close/>
                <a:moveTo>
                  <a:pt x="5928" y="2480"/>
                </a:moveTo>
                <a:lnTo>
                  <a:pt x="5704" y="2610"/>
                </a:lnTo>
                <a:lnTo>
                  <a:pt x="5443" y="2722"/>
                </a:lnTo>
                <a:lnTo>
                  <a:pt x="5145" y="2815"/>
                </a:lnTo>
                <a:lnTo>
                  <a:pt x="4810" y="2871"/>
                </a:lnTo>
                <a:lnTo>
                  <a:pt x="4810" y="3617"/>
                </a:lnTo>
                <a:lnTo>
                  <a:pt x="5052" y="3561"/>
                </a:lnTo>
                <a:lnTo>
                  <a:pt x="5276" y="3505"/>
                </a:lnTo>
                <a:lnTo>
                  <a:pt x="5462" y="3430"/>
                </a:lnTo>
                <a:lnTo>
                  <a:pt x="5630" y="3356"/>
                </a:lnTo>
                <a:lnTo>
                  <a:pt x="5760" y="3263"/>
                </a:lnTo>
                <a:lnTo>
                  <a:pt x="5854" y="3169"/>
                </a:lnTo>
                <a:lnTo>
                  <a:pt x="5909" y="3076"/>
                </a:lnTo>
                <a:lnTo>
                  <a:pt x="5928" y="2983"/>
                </a:lnTo>
                <a:lnTo>
                  <a:pt x="5928" y="2480"/>
                </a:lnTo>
                <a:close/>
                <a:moveTo>
                  <a:pt x="2219" y="1865"/>
                </a:moveTo>
                <a:lnTo>
                  <a:pt x="1771" y="1883"/>
                </a:lnTo>
                <a:lnTo>
                  <a:pt x="1361" y="1939"/>
                </a:lnTo>
                <a:lnTo>
                  <a:pt x="970" y="2014"/>
                </a:lnTo>
                <a:lnTo>
                  <a:pt x="653" y="2126"/>
                </a:lnTo>
                <a:lnTo>
                  <a:pt x="504" y="2200"/>
                </a:lnTo>
                <a:lnTo>
                  <a:pt x="373" y="2275"/>
                </a:lnTo>
                <a:lnTo>
                  <a:pt x="262" y="2349"/>
                </a:lnTo>
                <a:lnTo>
                  <a:pt x="168" y="2424"/>
                </a:lnTo>
                <a:lnTo>
                  <a:pt x="94" y="2517"/>
                </a:lnTo>
                <a:lnTo>
                  <a:pt x="38" y="2610"/>
                </a:lnTo>
                <a:lnTo>
                  <a:pt x="1" y="2685"/>
                </a:lnTo>
                <a:lnTo>
                  <a:pt x="1" y="2797"/>
                </a:lnTo>
                <a:lnTo>
                  <a:pt x="1" y="2890"/>
                </a:lnTo>
                <a:lnTo>
                  <a:pt x="38" y="2983"/>
                </a:lnTo>
                <a:lnTo>
                  <a:pt x="94" y="3058"/>
                </a:lnTo>
                <a:lnTo>
                  <a:pt x="168" y="3151"/>
                </a:lnTo>
                <a:lnTo>
                  <a:pt x="262" y="3225"/>
                </a:lnTo>
                <a:lnTo>
                  <a:pt x="373" y="3300"/>
                </a:lnTo>
                <a:lnTo>
                  <a:pt x="504" y="3375"/>
                </a:lnTo>
                <a:lnTo>
                  <a:pt x="653" y="3449"/>
                </a:lnTo>
                <a:lnTo>
                  <a:pt x="970" y="3561"/>
                </a:lnTo>
                <a:lnTo>
                  <a:pt x="1361" y="3635"/>
                </a:lnTo>
                <a:lnTo>
                  <a:pt x="1771" y="3691"/>
                </a:lnTo>
                <a:lnTo>
                  <a:pt x="2219" y="3710"/>
                </a:lnTo>
                <a:lnTo>
                  <a:pt x="2666" y="3691"/>
                </a:lnTo>
                <a:lnTo>
                  <a:pt x="3095" y="3635"/>
                </a:lnTo>
                <a:lnTo>
                  <a:pt x="3468" y="3561"/>
                </a:lnTo>
                <a:lnTo>
                  <a:pt x="3803" y="3449"/>
                </a:lnTo>
                <a:lnTo>
                  <a:pt x="3934" y="3375"/>
                </a:lnTo>
                <a:lnTo>
                  <a:pt x="4064" y="3300"/>
                </a:lnTo>
                <a:lnTo>
                  <a:pt x="4176" y="3225"/>
                </a:lnTo>
                <a:lnTo>
                  <a:pt x="4269" y="3151"/>
                </a:lnTo>
                <a:lnTo>
                  <a:pt x="4344" y="3058"/>
                </a:lnTo>
                <a:lnTo>
                  <a:pt x="4400" y="2983"/>
                </a:lnTo>
                <a:lnTo>
                  <a:pt x="4437" y="2890"/>
                </a:lnTo>
                <a:lnTo>
                  <a:pt x="4456" y="2797"/>
                </a:lnTo>
                <a:lnTo>
                  <a:pt x="4437" y="2685"/>
                </a:lnTo>
                <a:lnTo>
                  <a:pt x="4400" y="2610"/>
                </a:lnTo>
                <a:lnTo>
                  <a:pt x="4344" y="2517"/>
                </a:lnTo>
                <a:lnTo>
                  <a:pt x="4269" y="2424"/>
                </a:lnTo>
                <a:lnTo>
                  <a:pt x="4176" y="2349"/>
                </a:lnTo>
                <a:lnTo>
                  <a:pt x="4064" y="2275"/>
                </a:lnTo>
                <a:lnTo>
                  <a:pt x="3934" y="2200"/>
                </a:lnTo>
                <a:lnTo>
                  <a:pt x="3803" y="2126"/>
                </a:lnTo>
                <a:lnTo>
                  <a:pt x="3468" y="2014"/>
                </a:lnTo>
                <a:lnTo>
                  <a:pt x="3095" y="1939"/>
                </a:lnTo>
                <a:lnTo>
                  <a:pt x="2666" y="1883"/>
                </a:lnTo>
                <a:lnTo>
                  <a:pt x="2219" y="1865"/>
                </a:lnTo>
                <a:close/>
                <a:moveTo>
                  <a:pt x="1" y="3486"/>
                </a:moveTo>
                <a:lnTo>
                  <a:pt x="1" y="4083"/>
                </a:lnTo>
                <a:lnTo>
                  <a:pt x="1" y="4157"/>
                </a:lnTo>
                <a:lnTo>
                  <a:pt x="38" y="4232"/>
                </a:lnTo>
                <a:lnTo>
                  <a:pt x="94" y="4306"/>
                </a:lnTo>
                <a:lnTo>
                  <a:pt x="168" y="4381"/>
                </a:lnTo>
                <a:lnTo>
                  <a:pt x="262" y="4437"/>
                </a:lnTo>
                <a:lnTo>
                  <a:pt x="373" y="4512"/>
                </a:lnTo>
                <a:lnTo>
                  <a:pt x="653" y="4605"/>
                </a:lnTo>
                <a:lnTo>
                  <a:pt x="970" y="4698"/>
                </a:lnTo>
                <a:lnTo>
                  <a:pt x="1361" y="4772"/>
                </a:lnTo>
                <a:lnTo>
                  <a:pt x="1771" y="4810"/>
                </a:lnTo>
                <a:lnTo>
                  <a:pt x="2219" y="4828"/>
                </a:lnTo>
                <a:lnTo>
                  <a:pt x="2666" y="4810"/>
                </a:lnTo>
                <a:lnTo>
                  <a:pt x="3095" y="4772"/>
                </a:lnTo>
                <a:lnTo>
                  <a:pt x="3468" y="4698"/>
                </a:lnTo>
                <a:lnTo>
                  <a:pt x="3803" y="4605"/>
                </a:lnTo>
                <a:lnTo>
                  <a:pt x="4064" y="4512"/>
                </a:lnTo>
                <a:lnTo>
                  <a:pt x="4176" y="4437"/>
                </a:lnTo>
                <a:lnTo>
                  <a:pt x="4269" y="4381"/>
                </a:lnTo>
                <a:lnTo>
                  <a:pt x="4344" y="4306"/>
                </a:lnTo>
                <a:lnTo>
                  <a:pt x="4400" y="4232"/>
                </a:lnTo>
                <a:lnTo>
                  <a:pt x="4437" y="4157"/>
                </a:lnTo>
                <a:lnTo>
                  <a:pt x="4456" y="4083"/>
                </a:lnTo>
                <a:lnTo>
                  <a:pt x="4456" y="3486"/>
                </a:lnTo>
                <a:lnTo>
                  <a:pt x="4251" y="3635"/>
                </a:lnTo>
                <a:lnTo>
                  <a:pt x="4027" y="3747"/>
                </a:lnTo>
                <a:lnTo>
                  <a:pt x="3766" y="3859"/>
                </a:lnTo>
                <a:lnTo>
                  <a:pt x="3486" y="3934"/>
                </a:lnTo>
                <a:lnTo>
                  <a:pt x="3188" y="4008"/>
                </a:lnTo>
                <a:lnTo>
                  <a:pt x="2871" y="4046"/>
                </a:lnTo>
                <a:lnTo>
                  <a:pt x="2554" y="4083"/>
                </a:lnTo>
                <a:lnTo>
                  <a:pt x="1902" y="4083"/>
                </a:lnTo>
                <a:lnTo>
                  <a:pt x="1566" y="4046"/>
                </a:lnTo>
                <a:lnTo>
                  <a:pt x="1250" y="4008"/>
                </a:lnTo>
                <a:lnTo>
                  <a:pt x="951" y="3934"/>
                </a:lnTo>
                <a:lnTo>
                  <a:pt x="672" y="3859"/>
                </a:lnTo>
                <a:lnTo>
                  <a:pt x="411" y="3747"/>
                </a:lnTo>
                <a:lnTo>
                  <a:pt x="187" y="3635"/>
                </a:lnTo>
                <a:lnTo>
                  <a:pt x="1" y="3486"/>
                </a:lnTo>
                <a:close/>
                <a:moveTo>
                  <a:pt x="1" y="4698"/>
                </a:moveTo>
                <a:lnTo>
                  <a:pt x="1" y="5201"/>
                </a:lnTo>
                <a:lnTo>
                  <a:pt x="1" y="5276"/>
                </a:lnTo>
                <a:lnTo>
                  <a:pt x="38" y="5350"/>
                </a:lnTo>
                <a:lnTo>
                  <a:pt x="94" y="5425"/>
                </a:lnTo>
                <a:lnTo>
                  <a:pt x="168" y="5499"/>
                </a:lnTo>
                <a:lnTo>
                  <a:pt x="262" y="5555"/>
                </a:lnTo>
                <a:lnTo>
                  <a:pt x="373" y="5611"/>
                </a:lnTo>
                <a:lnTo>
                  <a:pt x="653" y="5723"/>
                </a:lnTo>
                <a:lnTo>
                  <a:pt x="970" y="5816"/>
                </a:lnTo>
                <a:lnTo>
                  <a:pt x="1361" y="5891"/>
                </a:lnTo>
                <a:lnTo>
                  <a:pt x="1771" y="5928"/>
                </a:lnTo>
                <a:lnTo>
                  <a:pt x="2219" y="5947"/>
                </a:lnTo>
                <a:lnTo>
                  <a:pt x="2666" y="5928"/>
                </a:lnTo>
                <a:lnTo>
                  <a:pt x="3095" y="5891"/>
                </a:lnTo>
                <a:lnTo>
                  <a:pt x="3468" y="5816"/>
                </a:lnTo>
                <a:lnTo>
                  <a:pt x="3803" y="5723"/>
                </a:lnTo>
                <a:lnTo>
                  <a:pt x="4064" y="5611"/>
                </a:lnTo>
                <a:lnTo>
                  <a:pt x="4176" y="5555"/>
                </a:lnTo>
                <a:lnTo>
                  <a:pt x="4269" y="5499"/>
                </a:lnTo>
                <a:lnTo>
                  <a:pt x="4344" y="5425"/>
                </a:lnTo>
                <a:lnTo>
                  <a:pt x="4400" y="5350"/>
                </a:lnTo>
                <a:lnTo>
                  <a:pt x="4437" y="5276"/>
                </a:lnTo>
                <a:lnTo>
                  <a:pt x="4456" y="5201"/>
                </a:lnTo>
                <a:lnTo>
                  <a:pt x="4456" y="4698"/>
                </a:lnTo>
                <a:lnTo>
                  <a:pt x="4251" y="4828"/>
                </a:lnTo>
                <a:lnTo>
                  <a:pt x="4027" y="4922"/>
                </a:lnTo>
                <a:lnTo>
                  <a:pt x="3766" y="5015"/>
                </a:lnTo>
                <a:lnTo>
                  <a:pt x="3486" y="5089"/>
                </a:lnTo>
                <a:lnTo>
                  <a:pt x="3188" y="5127"/>
                </a:lnTo>
                <a:lnTo>
                  <a:pt x="2871" y="5164"/>
                </a:lnTo>
                <a:lnTo>
                  <a:pt x="2554" y="5201"/>
                </a:lnTo>
                <a:lnTo>
                  <a:pt x="1902" y="5201"/>
                </a:lnTo>
                <a:lnTo>
                  <a:pt x="1566" y="5164"/>
                </a:lnTo>
                <a:lnTo>
                  <a:pt x="1250" y="5127"/>
                </a:lnTo>
                <a:lnTo>
                  <a:pt x="951" y="5089"/>
                </a:lnTo>
                <a:lnTo>
                  <a:pt x="672" y="5015"/>
                </a:lnTo>
                <a:lnTo>
                  <a:pt x="411" y="4922"/>
                </a:lnTo>
                <a:lnTo>
                  <a:pt x="187" y="4828"/>
                </a:lnTo>
                <a:lnTo>
                  <a:pt x="1" y="4698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32;gb0d7cfb3c0_0_107"/>
          <p:cNvSpPr/>
          <p:nvPr/>
        </p:nvSpPr>
        <p:spPr>
          <a:xfrm>
            <a:off x="1101386" y="3565462"/>
            <a:ext cx="845849" cy="674246"/>
          </a:xfrm>
          <a:custGeom>
            <a:avLst/>
            <a:gdLst/>
            <a:ahLst/>
            <a:cxnLst/>
            <a:rect l="l" t="t" r="r" b="b"/>
            <a:pathLst>
              <a:path w="7438" h="5929" extrusionOk="0">
                <a:moveTo>
                  <a:pt x="6189" y="821"/>
                </a:moveTo>
                <a:lnTo>
                  <a:pt x="6263" y="839"/>
                </a:lnTo>
                <a:lnTo>
                  <a:pt x="6356" y="877"/>
                </a:lnTo>
                <a:lnTo>
                  <a:pt x="6431" y="933"/>
                </a:lnTo>
                <a:lnTo>
                  <a:pt x="6487" y="1007"/>
                </a:lnTo>
                <a:lnTo>
                  <a:pt x="6524" y="1100"/>
                </a:lnTo>
                <a:lnTo>
                  <a:pt x="6543" y="1175"/>
                </a:lnTo>
                <a:lnTo>
                  <a:pt x="6543" y="1268"/>
                </a:lnTo>
                <a:lnTo>
                  <a:pt x="6524" y="1343"/>
                </a:lnTo>
                <a:lnTo>
                  <a:pt x="6506" y="1417"/>
                </a:lnTo>
                <a:lnTo>
                  <a:pt x="6468" y="1473"/>
                </a:lnTo>
                <a:lnTo>
                  <a:pt x="6412" y="1529"/>
                </a:lnTo>
                <a:lnTo>
                  <a:pt x="6356" y="1585"/>
                </a:lnTo>
                <a:lnTo>
                  <a:pt x="6300" y="1622"/>
                </a:lnTo>
                <a:lnTo>
                  <a:pt x="6226" y="1641"/>
                </a:lnTo>
                <a:lnTo>
                  <a:pt x="6151" y="1660"/>
                </a:lnTo>
                <a:lnTo>
                  <a:pt x="6077" y="1660"/>
                </a:lnTo>
                <a:lnTo>
                  <a:pt x="5984" y="1641"/>
                </a:lnTo>
                <a:lnTo>
                  <a:pt x="5909" y="1604"/>
                </a:lnTo>
                <a:lnTo>
                  <a:pt x="5816" y="1548"/>
                </a:lnTo>
                <a:lnTo>
                  <a:pt x="5760" y="1455"/>
                </a:lnTo>
                <a:lnTo>
                  <a:pt x="5723" y="1380"/>
                </a:lnTo>
                <a:lnTo>
                  <a:pt x="5704" y="1287"/>
                </a:lnTo>
                <a:lnTo>
                  <a:pt x="5704" y="1212"/>
                </a:lnTo>
                <a:lnTo>
                  <a:pt x="5723" y="1138"/>
                </a:lnTo>
                <a:lnTo>
                  <a:pt x="5741" y="1063"/>
                </a:lnTo>
                <a:lnTo>
                  <a:pt x="5779" y="989"/>
                </a:lnTo>
                <a:lnTo>
                  <a:pt x="5834" y="933"/>
                </a:lnTo>
                <a:lnTo>
                  <a:pt x="5890" y="895"/>
                </a:lnTo>
                <a:lnTo>
                  <a:pt x="5946" y="858"/>
                </a:lnTo>
                <a:lnTo>
                  <a:pt x="6021" y="821"/>
                </a:lnTo>
                <a:close/>
                <a:moveTo>
                  <a:pt x="5723" y="1"/>
                </a:moveTo>
                <a:lnTo>
                  <a:pt x="5667" y="19"/>
                </a:lnTo>
                <a:lnTo>
                  <a:pt x="5480" y="113"/>
                </a:lnTo>
                <a:lnTo>
                  <a:pt x="5294" y="224"/>
                </a:lnTo>
                <a:lnTo>
                  <a:pt x="5257" y="262"/>
                </a:lnTo>
                <a:lnTo>
                  <a:pt x="5238" y="318"/>
                </a:lnTo>
                <a:lnTo>
                  <a:pt x="5238" y="373"/>
                </a:lnTo>
                <a:lnTo>
                  <a:pt x="5257" y="411"/>
                </a:lnTo>
                <a:lnTo>
                  <a:pt x="5350" y="579"/>
                </a:lnTo>
                <a:lnTo>
                  <a:pt x="5257" y="728"/>
                </a:lnTo>
                <a:lnTo>
                  <a:pt x="5182" y="895"/>
                </a:lnTo>
                <a:lnTo>
                  <a:pt x="4977" y="895"/>
                </a:lnTo>
                <a:lnTo>
                  <a:pt x="4940" y="914"/>
                </a:lnTo>
                <a:lnTo>
                  <a:pt x="4884" y="933"/>
                </a:lnTo>
                <a:lnTo>
                  <a:pt x="4865" y="970"/>
                </a:lnTo>
                <a:lnTo>
                  <a:pt x="4847" y="1026"/>
                </a:lnTo>
                <a:lnTo>
                  <a:pt x="4828" y="1231"/>
                </a:lnTo>
                <a:lnTo>
                  <a:pt x="4847" y="1455"/>
                </a:lnTo>
                <a:lnTo>
                  <a:pt x="4865" y="1492"/>
                </a:lnTo>
                <a:lnTo>
                  <a:pt x="4884" y="1529"/>
                </a:lnTo>
                <a:lnTo>
                  <a:pt x="4940" y="1566"/>
                </a:lnTo>
                <a:lnTo>
                  <a:pt x="5182" y="1566"/>
                </a:lnTo>
                <a:lnTo>
                  <a:pt x="5257" y="1734"/>
                </a:lnTo>
                <a:lnTo>
                  <a:pt x="5350" y="1883"/>
                </a:lnTo>
                <a:lnTo>
                  <a:pt x="5257" y="2051"/>
                </a:lnTo>
                <a:lnTo>
                  <a:pt x="5238" y="2107"/>
                </a:lnTo>
                <a:lnTo>
                  <a:pt x="5238" y="2163"/>
                </a:lnTo>
                <a:lnTo>
                  <a:pt x="5257" y="2200"/>
                </a:lnTo>
                <a:lnTo>
                  <a:pt x="5294" y="2237"/>
                </a:lnTo>
                <a:lnTo>
                  <a:pt x="5480" y="2368"/>
                </a:lnTo>
                <a:lnTo>
                  <a:pt x="5667" y="2461"/>
                </a:lnTo>
                <a:lnTo>
                  <a:pt x="5760" y="2461"/>
                </a:lnTo>
                <a:lnTo>
                  <a:pt x="5816" y="2424"/>
                </a:lnTo>
                <a:lnTo>
                  <a:pt x="5853" y="2387"/>
                </a:lnTo>
                <a:lnTo>
                  <a:pt x="5946" y="2219"/>
                </a:lnTo>
                <a:lnTo>
                  <a:pt x="6133" y="2237"/>
                </a:lnTo>
                <a:lnTo>
                  <a:pt x="6300" y="2219"/>
                </a:lnTo>
                <a:lnTo>
                  <a:pt x="6412" y="2387"/>
                </a:lnTo>
                <a:lnTo>
                  <a:pt x="6431" y="2424"/>
                </a:lnTo>
                <a:lnTo>
                  <a:pt x="6487" y="2461"/>
                </a:lnTo>
                <a:lnTo>
                  <a:pt x="6580" y="2461"/>
                </a:lnTo>
                <a:lnTo>
                  <a:pt x="6785" y="2368"/>
                </a:lnTo>
                <a:lnTo>
                  <a:pt x="6953" y="2237"/>
                </a:lnTo>
                <a:lnTo>
                  <a:pt x="6990" y="2200"/>
                </a:lnTo>
                <a:lnTo>
                  <a:pt x="7009" y="2163"/>
                </a:lnTo>
                <a:lnTo>
                  <a:pt x="7009" y="2107"/>
                </a:lnTo>
                <a:lnTo>
                  <a:pt x="6990" y="2051"/>
                </a:lnTo>
                <a:lnTo>
                  <a:pt x="6897" y="1883"/>
                </a:lnTo>
                <a:lnTo>
                  <a:pt x="6990" y="1734"/>
                </a:lnTo>
                <a:lnTo>
                  <a:pt x="7083" y="1566"/>
                </a:lnTo>
                <a:lnTo>
                  <a:pt x="7326" y="1566"/>
                </a:lnTo>
                <a:lnTo>
                  <a:pt x="7363" y="1529"/>
                </a:lnTo>
                <a:lnTo>
                  <a:pt x="7400" y="1492"/>
                </a:lnTo>
                <a:lnTo>
                  <a:pt x="7419" y="1455"/>
                </a:lnTo>
                <a:lnTo>
                  <a:pt x="7437" y="1231"/>
                </a:lnTo>
                <a:lnTo>
                  <a:pt x="7419" y="1026"/>
                </a:lnTo>
                <a:lnTo>
                  <a:pt x="7400" y="970"/>
                </a:lnTo>
                <a:lnTo>
                  <a:pt x="7363" y="933"/>
                </a:lnTo>
                <a:lnTo>
                  <a:pt x="7326" y="914"/>
                </a:lnTo>
                <a:lnTo>
                  <a:pt x="7270" y="895"/>
                </a:lnTo>
                <a:lnTo>
                  <a:pt x="7083" y="895"/>
                </a:lnTo>
                <a:lnTo>
                  <a:pt x="6990" y="728"/>
                </a:lnTo>
                <a:lnTo>
                  <a:pt x="6897" y="579"/>
                </a:lnTo>
                <a:lnTo>
                  <a:pt x="6990" y="411"/>
                </a:lnTo>
                <a:lnTo>
                  <a:pt x="7009" y="373"/>
                </a:lnTo>
                <a:lnTo>
                  <a:pt x="7009" y="318"/>
                </a:lnTo>
                <a:lnTo>
                  <a:pt x="6990" y="262"/>
                </a:lnTo>
                <a:lnTo>
                  <a:pt x="6953" y="224"/>
                </a:lnTo>
                <a:lnTo>
                  <a:pt x="6785" y="113"/>
                </a:lnTo>
                <a:lnTo>
                  <a:pt x="6580" y="19"/>
                </a:lnTo>
                <a:lnTo>
                  <a:pt x="6524" y="1"/>
                </a:lnTo>
                <a:lnTo>
                  <a:pt x="6487" y="19"/>
                </a:lnTo>
                <a:lnTo>
                  <a:pt x="6431" y="38"/>
                </a:lnTo>
                <a:lnTo>
                  <a:pt x="6412" y="75"/>
                </a:lnTo>
                <a:lnTo>
                  <a:pt x="6300" y="243"/>
                </a:lnTo>
                <a:lnTo>
                  <a:pt x="6133" y="224"/>
                </a:lnTo>
                <a:lnTo>
                  <a:pt x="5946" y="243"/>
                </a:lnTo>
                <a:lnTo>
                  <a:pt x="5853" y="75"/>
                </a:lnTo>
                <a:lnTo>
                  <a:pt x="5816" y="38"/>
                </a:lnTo>
                <a:lnTo>
                  <a:pt x="5760" y="19"/>
                </a:lnTo>
                <a:lnTo>
                  <a:pt x="5723" y="1"/>
                </a:lnTo>
                <a:close/>
                <a:moveTo>
                  <a:pt x="2554" y="2126"/>
                </a:moveTo>
                <a:lnTo>
                  <a:pt x="2703" y="2144"/>
                </a:lnTo>
                <a:lnTo>
                  <a:pt x="2852" y="2200"/>
                </a:lnTo>
                <a:lnTo>
                  <a:pt x="2983" y="2275"/>
                </a:lnTo>
                <a:lnTo>
                  <a:pt x="3094" y="2368"/>
                </a:lnTo>
                <a:lnTo>
                  <a:pt x="3188" y="2480"/>
                </a:lnTo>
                <a:lnTo>
                  <a:pt x="3262" y="2610"/>
                </a:lnTo>
                <a:lnTo>
                  <a:pt x="3318" y="2759"/>
                </a:lnTo>
                <a:lnTo>
                  <a:pt x="3337" y="2909"/>
                </a:lnTo>
                <a:lnTo>
                  <a:pt x="3337" y="3076"/>
                </a:lnTo>
                <a:lnTo>
                  <a:pt x="3299" y="3244"/>
                </a:lnTo>
                <a:lnTo>
                  <a:pt x="3225" y="3412"/>
                </a:lnTo>
                <a:lnTo>
                  <a:pt x="3113" y="3580"/>
                </a:lnTo>
                <a:lnTo>
                  <a:pt x="2945" y="3691"/>
                </a:lnTo>
                <a:lnTo>
                  <a:pt x="2778" y="3747"/>
                </a:lnTo>
                <a:lnTo>
                  <a:pt x="2610" y="3785"/>
                </a:lnTo>
                <a:lnTo>
                  <a:pt x="2461" y="3803"/>
                </a:lnTo>
                <a:lnTo>
                  <a:pt x="2293" y="3766"/>
                </a:lnTo>
                <a:lnTo>
                  <a:pt x="2162" y="3729"/>
                </a:lnTo>
                <a:lnTo>
                  <a:pt x="2032" y="3654"/>
                </a:lnTo>
                <a:lnTo>
                  <a:pt x="1920" y="3561"/>
                </a:lnTo>
                <a:lnTo>
                  <a:pt x="1808" y="3430"/>
                </a:lnTo>
                <a:lnTo>
                  <a:pt x="1734" y="3300"/>
                </a:lnTo>
                <a:lnTo>
                  <a:pt x="1696" y="3169"/>
                </a:lnTo>
                <a:lnTo>
                  <a:pt x="1659" y="3020"/>
                </a:lnTo>
                <a:lnTo>
                  <a:pt x="1678" y="2853"/>
                </a:lnTo>
                <a:lnTo>
                  <a:pt x="1715" y="2685"/>
                </a:lnTo>
                <a:lnTo>
                  <a:pt x="1790" y="2517"/>
                </a:lnTo>
                <a:lnTo>
                  <a:pt x="1883" y="2349"/>
                </a:lnTo>
                <a:lnTo>
                  <a:pt x="2051" y="2237"/>
                </a:lnTo>
                <a:lnTo>
                  <a:pt x="2237" y="2163"/>
                </a:lnTo>
                <a:lnTo>
                  <a:pt x="2386" y="2126"/>
                </a:lnTo>
                <a:close/>
                <a:moveTo>
                  <a:pt x="6189" y="4288"/>
                </a:moveTo>
                <a:lnTo>
                  <a:pt x="6263" y="4306"/>
                </a:lnTo>
                <a:lnTo>
                  <a:pt x="6356" y="4344"/>
                </a:lnTo>
                <a:lnTo>
                  <a:pt x="6431" y="4400"/>
                </a:lnTo>
                <a:lnTo>
                  <a:pt x="6487" y="4474"/>
                </a:lnTo>
                <a:lnTo>
                  <a:pt x="6524" y="4567"/>
                </a:lnTo>
                <a:lnTo>
                  <a:pt x="6543" y="4642"/>
                </a:lnTo>
                <a:lnTo>
                  <a:pt x="6543" y="4735"/>
                </a:lnTo>
                <a:lnTo>
                  <a:pt x="6524" y="4810"/>
                </a:lnTo>
                <a:lnTo>
                  <a:pt x="6506" y="4884"/>
                </a:lnTo>
                <a:lnTo>
                  <a:pt x="6468" y="4940"/>
                </a:lnTo>
                <a:lnTo>
                  <a:pt x="6412" y="4996"/>
                </a:lnTo>
                <a:lnTo>
                  <a:pt x="6356" y="5052"/>
                </a:lnTo>
                <a:lnTo>
                  <a:pt x="6300" y="5089"/>
                </a:lnTo>
                <a:lnTo>
                  <a:pt x="6226" y="5108"/>
                </a:lnTo>
                <a:lnTo>
                  <a:pt x="6151" y="5127"/>
                </a:lnTo>
                <a:lnTo>
                  <a:pt x="6077" y="5127"/>
                </a:lnTo>
                <a:lnTo>
                  <a:pt x="5984" y="5108"/>
                </a:lnTo>
                <a:lnTo>
                  <a:pt x="5909" y="5071"/>
                </a:lnTo>
                <a:lnTo>
                  <a:pt x="5816" y="5015"/>
                </a:lnTo>
                <a:lnTo>
                  <a:pt x="5760" y="4922"/>
                </a:lnTo>
                <a:lnTo>
                  <a:pt x="5723" y="4847"/>
                </a:lnTo>
                <a:lnTo>
                  <a:pt x="5704" y="4754"/>
                </a:lnTo>
                <a:lnTo>
                  <a:pt x="5704" y="4679"/>
                </a:lnTo>
                <a:lnTo>
                  <a:pt x="5723" y="4605"/>
                </a:lnTo>
                <a:lnTo>
                  <a:pt x="5741" y="4530"/>
                </a:lnTo>
                <a:lnTo>
                  <a:pt x="5779" y="4456"/>
                </a:lnTo>
                <a:lnTo>
                  <a:pt x="5834" y="4400"/>
                </a:lnTo>
                <a:lnTo>
                  <a:pt x="5890" y="4362"/>
                </a:lnTo>
                <a:lnTo>
                  <a:pt x="5946" y="4325"/>
                </a:lnTo>
                <a:lnTo>
                  <a:pt x="6021" y="4288"/>
                </a:lnTo>
                <a:close/>
                <a:moveTo>
                  <a:pt x="2274" y="355"/>
                </a:moveTo>
                <a:lnTo>
                  <a:pt x="2069" y="392"/>
                </a:lnTo>
                <a:lnTo>
                  <a:pt x="1976" y="429"/>
                </a:lnTo>
                <a:lnTo>
                  <a:pt x="1901" y="485"/>
                </a:lnTo>
                <a:lnTo>
                  <a:pt x="1846" y="560"/>
                </a:lnTo>
                <a:lnTo>
                  <a:pt x="1827" y="672"/>
                </a:lnTo>
                <a:lnTo>
                  <a:pt x="1827" y="1063"/>
                </a:lnTo>
                <a:lnTo>
                  <a:pt x="1659" y="1119"/>
                </a:lnTo>
                <a:lnTo>
                  <a:pt x="1491" y="1212"/>
                </a:lnTo>
                <a:lnTo>
                  <a:pt x="1342" y="1305"/>
                </a:lnTo>
                <a:lnTo>
                  <a:pt x="1193" y="1417"/>
                </a:lnTo>
                <a:lnTo>
                  <a:pt x="858" y="1231"/>
                </a:lnTo>
                <a:lnTo>
                  <a:pt x="764" y="1194"/>
                </a:lnTo>
                <a:lnTo>
                  <a:pt x="671" y="1194"/>
                </a:lnTo>
                <a:lnTo>
                  <a:pt x="578" y="1231"/>
                </a:lnTo>
                <a:lnTo>
                  <a:pt x="503" y="1287"/>
                </a:lnTo>
                <a:lnTo>
                  <a:pt x="354" y="1473"/>
                </a:lnTo>
                <a:lnTo>
                  <a:pt x="224" y="1660"/>
                </a:lnTo>
                <a:lnTo>
                  <a:pt x="112" y="1846"/>
                </a:lnTo>
                <a:lnTo>
                  <a:pt x="19" y="2051"/>
                </a:lnTo>
                <a:lnTo>
                  <a:pt x="0" y="2163"/>
                </a:lnTo>
                <a:lnTo>
                  <a:pt x="19" y="2256"/>
                </a:lnTo>
                <a:lnTo>
                  <a:pt x="56" y="2331"/>
                </a:lnTo>
                <a:lnTo>
                  <a:pt x="131" y="2387"/>
                </a:lnTo>
                <a:lnTo>
                  <a:pt x="522" y="2592"/>
                </a:lnTo>
                <a:lnTo>
                  <a:pt x="503" y="2778"/>
                </a:lnTo>
                <a:lnTo>
                  <a:pt x="485" y="2964"/>
                </a:lnTo>
                <a:lnTo>
                  <a:pt x="503" y="3151"/>
                </a:lnTo>
                <a:lnTo>
                  <a:pt x="522" y="3337"/>
                </a:lnTo>
                <a:lnTo>
                  <a:pt x="131" y="3524"/>
                </a:lnTo>
                <a:lnTo>
                  <a:pt x="56" y="3598"/>
                </a:lnTo>
                <a:lnTo>
                  <a:pt x="19" y="3673"/>
                </a:lnTo>
                <a:lnTo>
                  <a:pt x="0" y="3766"/>
                </a:lnTo>
                <a:lnTo>
                  <a:pt x="19" y="3859"/>
                </a:lnTo>
                <a:lnTo>
                  <a:pt x="112" y="4064"/>
                </a:lnTo>
                <a:lnTo>
                  <a:pt x="224" y="4269"/>
                </a:lnTo>
                <a:lnTo>
                  <a:pt x="354" y="4456"/>
                </a:lnTo>
                <a:lnTo>
                  <a:pt x="503" y="4623"/>
                </a:lnTo>
                <a:lnTo>
                  <a:pt x="578" y="4698"/>
                </a:lnTo>
                <a:lnTo>
                  <a:pt x="671" y="4717"/>
                </a:lnTo>
                <a:lnTo>
                  <a:pt x="764" y="4717"/>
                </a:lnTo>
                <a:lnTo>
                  <a:pt x="858" y="4698"/>
                </a:lnTo>
                <a:lnTo>
                  <a:pt x="1193" y="4493"/>
                </a:lnTo>
                <a:lnTo>
                  <a:pt x="1342" y="4605"/>
                </a:lnTo>
                <a:lnTo>
                  <a:pt x="1491" y="4717"/>
                </a:lnTo>
                <a:lnTo>
                  <a:pt x="1659" y="4791"/>
                </a:lnTo>
                <a:lnTo>
                  <a:pt x="1827" y="4866"/>
                </a:lnTo>
                <a:lnTo>
                  <a:pt x="1827" y="5257"/>
                </a:lnTo>
                <a:lnTo>
                  <a:pt x="1846" y="5350"/>
                </a:lnTo>
                <a:lnTo>
                  <a:pt x="1901" y="5444"/>
                </a:lnTo>
                <a:lnTo>
                  <a:pt x="1976" y="5499"/>
                </a:lnTo>
                <a:lnTo>
                  <a:pt x="2069" y="5537"/>
                </a:lnTo>
                <a:lnTo>
                  <a:pt x="2293" y="5555"/>
                </a:lnTo>
                <a:lnTo>
                  <a:pt x="2517" y="5574"/>
                </a:lnTo>
                <a:lnTo>
                  <a:pt x="2740" y="5555"/>
                </a:lnTo>
                <a:lnTo>
                  <a:pt x="2945" y="5537"/>
                </a:lnTo>
                <a:lnTo>
                  <a:pt x="3038" y="5499"/>
                </a:lnTo>
                <a:lnTo>
                  <a:pt x="3113" y="5444"/>
                </a:lnTo>
                <a:lnTo>
                  <a:pt x="3169" y="5350"/>
                </a:lnTo>
                <a:lnTo>
                  <a:pt x="3188" y="5257"/>
                </a:lnTo>
                <a:lnTo>
                  <a:pt x="3188" y="4866"/>
                </a:lnTo>
                <a:lnTo>
                  <a:pt x="3355" y="4791"/>
                </a:lnTo>
                <a:lnTo>
                  <a:pt x="3523" y="4717"/>
                </a:lnTo>
                <a:lnTo>
                  <a:pt x="3672" y="4605"/>
                </a:lnTo>
                <a:lnTo>
                  <a:pt x="3821" y="4493"/>
                </a:lnTo>
                <a:lnTo>
                  <a:pt x="4157" y="4698"/>
                </a:lnTo>
                <a:lnTo>
                  <a:pt x="4250" y="4717"/>
                </a:lnTo>
                <a:lnTo>
                  <a:pt x="4343" y="4717"/>
                </a:lnTo>
                <a:lnTo>
                  <a:pt x="4436" y="4698"/>
                </a:lnTo>
                <a:lnTo>
                  <a:pt x="4511" y="4623"/>
                </a:lnTo>
                <a:lnTo>
                  <a:pt x="4660" y="4456"/>
                </a:lnTo>
                <a:lnTo>
                  <a:pt x="4791" y="4269"/>
                </a:lnTo>
                <a:lnTo>
                  <a:pt x="4902" y="4064"/>
                </a:lnTo>
                <a:lnTo>
                  <a:pt x="4996" y="3859"/>
                </a:lnTo>
                <a:lnTo>
                  <a:pt x="5014" y="3766"/>
                </a:lnTo>
                <a:lnTo>
                  <a:pt x="5014" y="3673"/>
                </a:lnTo>
                <a:lnTo>
                  <a:pt x="4958" y="3580"/>
                </a:lnTo>
                <a:lnTo>
                  <a:pt x="4884" y="3524"/>
                </a:lnTo>
                <a:lnTo>
                  <a:pt x="4492" y="3337"/>
                </a:lnTo>
                <a:lnTo>
                  <a:pt x="4511" y="3151"/>
                </a:lnTo>
                <a:lnTo>
                  <a:pt x="4530" y="2964"/>
                </a:lnTo>
                <a:lnTo>
                  <a:pt x="4511" y="2778"/>
                </a:lnTo>
                <a:lnTo>
                  <a:pt x="4492" y="2592"/>
                </a:lnTo>
                <a:lnTo>
                  <a:pt x="4884" y="2387"/>
                </a:lnTo>
                <a:lnTo>
                  <a:pt x="4958" y="2331"/>
                </a:lnTo>
                <a:lnTo>
                  <a:pt x="4996" y="2256"/>
                </a:lnTo>
                <a:lnTo>
                  <a:pt x="5014" y="2144"/>
                </a:lnTo>
                <a:lnTo>
                  <a:pt x="4996" y="2051"/>
                </a:lnTo>
                <a:lnTo>
                  <a:pt x="4902" y="1846"/>
                </a:lnTo>
                <a:lnTo>
                  <a:pt x="4791" y="1660"/>
                </a:lnTo>
                <a:lnTo>
                  <a:pt x="4642" y="1473"/>
                </a:lnTo>
                <a:lnTo>
                  <a:pt x="4511" y="1287"/>
                </a:lnTo>
                <a:lnTo>
                  <a:pt x="4436" y="1231"/>
                </a:lnTo>
                <a:lnTo>
                  <a:pt x="4343" y="1194"/>
                </a:lnTo>
                <a:lnTo>
                  <a:pt x="4250" y="1194"/>
                </a:lnTo>
                <a:lnTo>
                  <a:pt x="4157" y="1231"/>
                </a:lnTo>
                <a:lnTo>
                  <a:pt x="3821" y="1417"/>
                </a:lnTo>
                <a:lnTo>
                  <a:pt x="3672" y="1305"/>
                </a:lnTo>
                <a:lnTo>
                  <a:pt x="3523" y="1212"/>
                </a:lnTo>
                <a:lnTo>
                  <a:pt x="3355" y="1119"/>
                </a:lnTo>
                <a:lnTo>
                  <a:pt x="3188" y="1063"/>
                </a:lnTo>
                <a:lnTo>
                  <a:pt x="3188" y="672"/>
                </a:lnTo>
                <a:lnTo>
                  <a:pt x="3169" y="560"/>
                </a:lnTo>
                <a:lnTo>
                  <a:pt x="3113" y="485"/>
                </a:lnTo>
                <a:lnTo>
                  <a:pt x="3038" y="429"/>
                </a:lnTo>
                <a:lnTo>
                  <a:pt x="2945" y="392"/>
                </a:lnTo>
                <a:lnTo>
                  <a:pt x="2722" y="355"/>
                </a:lnTo>
                <a:close/>
                <a:moveTo>
                  <a:pt x="5723" y="3468"/>
                </a:moveTo>
                <a:lnTo>
                  <a:pt x="5667" y="3486"/>
                </a:lnTo>
                <a:lnTo>
                  <a:pt x="5480" y="3580"/>
                </a:lnTo>
                <a:lnTo>
                  <a:pt x="5294" y="3691"/>
                </a:lnTo>
                <a:lnTo>
                  <a:pt x="5257" y="3729"/>
                </a:lnTo>
                <a:lnTo>
                  <a:pt x="5238" y="3785"/>
                </a:lnTo>
                <a:lnTo>
                  <a:pt x="5238" y="3841"/>
                </a:lnTo>
                <a:lnTo>
                  <a:pt x="5257" y="3878"/>
                </a:lnTo>
                <a:lnTo>
                  <a:pt x="5350" y="4046"/>
                </a:lnTo>
                <a:lnTo>
                  <a:pt x="5257" y="4195"/>
                </a:lnTo>
                <a:lnTo>
                  <a:pt x="5182" y="4362"/>
                </a:lnTo>
                <a:lnTo>
                  <a:pt x="4977" y="4362"/>
                </a:lnTo>
                <a:lnTo>
                  <a:pt x="4940" y="4381"/>
                </a:lnTo>
                <a:lnTo>
                  <a:pt x="4884" y="4400"/>
                </a:lnTo>
                <a:lnTo>
                  <a:pt x="4865" y="4437"/>
                </a:lnTo>
                <a:lnTo>
                  <a:pt x="4847" y="4493"/>
                </a:lnTo>
                <a:lnTo>
                  <a:pt x="4828" y="4698"/>
                </a:lnTo>
                <a:lnTo>
                  <a:pt x="4847" y="4922"/>
                </a:lnTo>
                <a:lnTo>
                  <a:pt x="4865" y="4978"/>
                </a:lnTo>
                <a:lnTo>
                  <a:pt x="4884" y="5015"/>
                </a:lnTo>
                <a:lnTo>
                  <a:pt x="4940" y="5033"/>
                </a:lnTo>
                <a:lnTo>
                  <a:pt x="5182" y="5033"/>
                </a:lnTo>
                <a:lnTo>
                  <a:pt x="5257" y="5201"/>
                </a:lnTo>
                <a:lnTo>
                  <a:pt x="5350" y="5350"/>
                </a:lnTo>
                <a:lnTo>
                  <a:pt x="5257" y="5518"/>
                </a:lnTo>
                <a:lnTo>
                  <a:pt x="5238" y="5574"/>
                </a:lnTo>
                <a:lnTo>
                  <a:pt x="5238" y="5630"/>
                </a:lnTo>
                <a:lnTo>
                  <a:pt x="5257" y="5667"/>
                </a:lnTo>
                <a:lnTo>
                  <a:pt x="5294" y="5704"/>
                </a:lnTo>
                <a:lnTo>
                  <a:pt x="5480" y="5835"/>
                </a:lnTo>
                <a:lnTo>
                  <a:pt x="5667" y="5928"/>
                </a:lnTo>
                <a:lnTo>
                  <a:pt x="5760" y="5928"/>
                </a:lnTo>
                <a:lnTo>
                  <a:pt x="5816" y="5910"/>
                </a:lnTo>
                <a:lnTo>
                  <a:pt x="5853" y="5854"/>
                </a:lnTo>
                <a:lnTo>
                  <a:pt x="5946" y="5704"/>
                </a:lnTo>
                <a:lnTo>
                  <a:pt x="6300" y="5704"/>
                </a:lnTo>
                <a:lnTo>
                  <a:pt x="6412" y="5854"/>
                </a:lnTo>
                <a:lnTo>
                  <a:pt x="6431" y="5910"/>
                </a:lnTo>
                <a:lnTo>
                  <a:pt x="6487" y="5928"/>
                </a:lnTo>
                <a:lnTo>
                  <a:pt x="6580" y="5928"/>
                </a:lnTo>
                <a:lnTo>
                  <a:pt x="6785" y="5835"/>
                </a:lnTo>
                <a:lnTo>
                  <a:pt x="6953" y="5704"/>
                </a:lnTo>
                <a:lnTo>
                  <a:pt x="6990" y="5667"/>
                </a:lnTo>
                <a:lnTo>
                  <a:pt x="7009" y="5630"/>
                </a:lnTo>
                <a:lnTo>
                  <a:pt x="7009" y="5574"/>
                </a:lnTo>
                <a:lnTo>
                  <a:pt x="6990" y="5518"/>
                </a:lnTo>
                <a:lnTo>
                  <a:pt x="6897" y="5350"/>
                </a:lnTo>
                <a:lnTo>
                  <a:pt x="6990" y="5201"/>
                </a:lnTo>
                <a:lnTo>
                  <a:pt x="7083" y="5033"/>
                </a:lnTo>
                <a:lnTo>
                  <a:pt x="7326" y="5033"/>
                </a:lnTo>
                <a:lnTo>
                  <a:pt x="7363" y="5015"/>
                </a:lnTo>
                <a:lnTo>
                  <a:pt x="7400" y="4959"/>
                </a:lnTo>
                <a:lnTo>
                  <a:pt x="7419" y="4922"/>
                </a:lnTo>
                <a:lnTo>
                  <a:pt x="7437" y="4698"/>
                </a:lnTo>
                <a:lnTo>
                  <a:pt x="7419" y="4493"/>
                </a:lnTo>
                <a:lnTo>
                  <a:pt x="7400" y="4437"/>
                </a:lnTo>
                <a:lnTo>
                  <a:pt x="7363" y="4400"/>
                </a:lnTo>
                <a:lnTo>
                  <a:pt x="7326" y="4381"/>
                </a:lnTo>
                <a:lnTo>
                  <a:pt x="7270" y="4362"/>
                </a:lnTo>
                <a:lnTo>
                  <a:pt x="7083" y="4362"/>
                </a:lnTo>
                <a:lnTo>
                  <a:pt x="6990" y="4195"/>
                </a:lnTo>
                <a:lnTo>
                  <a:pt x="6897" y="4046"/>
                </a:lnTo>
                <a:lnTo>
                  <a:pt x="6990" y="3878"/>
                </a:lnTo>
                <a:lnTo>
                  <a:pt x="7009" y="3841"/>
                </a:lnTo>
                <a:lnTo>
                  <a:pt x="7009" y="3785"/>
                </a:lnTo>
                <a:lnTo>
                  <a:pt x="6990" y="3729"/>
                </a:lnTo>
                <a:lnTo>
                  <a:pt x="6953" y="3691"/>
                </a:lnTo>
                <a:lnTo>
                  <a:pt x="6785" y="3580"/>
                </a:lnTo>
                <a:lnTo>
                  <a:pt x="6580" y="3486"/>
                </a:lnTo>
                <a:lnTo>
                  <a:pt x="6524" y="3468"/>
                </a:lnTo>
                <a:lnTo>
                  <a:pt x="6487" y="3486"/>
                </a:lnTo>
                <a:lnTo>
                  <a:pt x="6431" y="3505"/>
                </a:lnTo>
                <a:lnTo>
                  <a:pt x="6412" y="3542"/>
                </a:lnTo>
                <a:lnTo>
                  <a:pt x="6300" y="3710"/>
                </a:lnTo>
                <a:lnTo>
                  <a:pt x="6133" y="3691"/>
                </a:lnTo>
                <a:lnTo>
                  <a:pt x="5946" y="3710"/>
                </a:lnTo>
                <a:lnTo>
                  <a:pt x="5853" y="3542"/>
                </a:lnTo>
                <a:lnTo>
                  <a:pt x="5816" y="3505"/>
                </a:lnTo>
                <a:lnTo>
                  <a:pt x="5760" y="3486"/>
                </a:lnTo>
                <a:lnTo>
                  <a:pt x="5723" y="3468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33;gb0d7cfb3c0_0_107"/>
          <p:cNvSpPr/>
          <p:nvPr/>
        </p:nvSpPr>
        <p:spPr>
          <a:xfrm>
            <a:off x="5300601" y="1735781"/>
            <a:ext cx="845859" cy="678017"/>
          </a:xfrm>
          <a:custGeom>
            <a:avLst/>
            <a:gdLst/>
            <a:ahLst/>
            <a:cxnLst/>
            <a:rect l="l" t="t" r="r" b="b"/>
            <a:pathLst>
              <a:path w="7419" h="5947" extrusionOk="0">
                <a:moveTo>
                  <a:pt x="1491" y="2051"/>
                </a:moveTo>
                <a:lnTo>
                  <a:pt x="2311" y="3710"/>
                </a:lnTo>
                <a:lnTo>
                  <a:pt x="652" y="3710"/>
                </a:lnTo>
                <a:lnTo>
                  <a:pt x="1491" y="2051"/>
                </a:lnTo>
                <a:close/>
                <a:moveTo>
                  <a:pt x="5946" y="2051"/>
                </a:moveTo>
                <a:lnTo>
                  <a:pt x="6766" y="3710"/>
                </a:lnTo>
                <a:lnTo>
                  <a:pt x="5107" y="3710"/>
                </a:lnTo>
                <a:lnTo>
                  <a:pt x="5946" y="2051"/>
                </a:lnTo>
                <a:close/>
                <a:moveTo>
                  <a:pt x="1491" y="1492"/>
                </a:moveTo>
                <a:lnTo>
                  <a:pt x="1342" y="1511"/>
                </a:lnTo>
                <a:lnTo>
                  <a:pt x="1193" y="1567"/>
                </a:lnTo>
                <a:lnTo>
                  <a:pt x="1137" y="1604"/>
                </a:lnTo>
                <a:lnTo>
                  <a:pt x="1081" y="1660"/>
                </a:lnTo>
                <a:lnTo>
                  <a:pt x="1025" y="1716"/>
                </a:lnTo>
                <a:lnTo>
                  <a:pt x="988" y="1790"/>
                </a:lnTo>
                <a:lnTo>
                  <a:pt x="112" y="3542"/>
                </a:lnTo>
                <a:lnTo>
                  <a:pt x="19" y="3785"/>
                </a:lnTo>
                <a:lnTo>
                  <a:pt x="0" y="3841"/>
                </a:lnTo>
                <a:lnTo>
                  <a:pt x="0" y="3897"/>
                </a:lnTo>
                <a:lnTo>
                  <a:pt x="0" y="3990"/>
                </a:lnTo>
                <a:lnTo>
                  <a:pt x="37" y="4083"/>
                </a:lnTo>
                <a:lnTo>
                  <a:pt x="75" y="4176"/>
                </a:lnTo>
                <a:lnTo>
                  <a:pt x="112" y="4269"/>
                </a:lnTo>
                <a:lnTo>
                  <a:pt x="186" y="4344"/>
                </a:lnTo>
                <a:lnTo>
                  <a:pt x="261" y="4419"/>
                </a:lnTo>
                <a:lnTo>
                  <a:pt x="429" y="4549"/>
                </a:lnTo>
                <a:lnTo>
                  <a:pt x="652" y="4661"/>
                </a:lnTo>
                <a:lnTo>
                  <a:pt x="913" y="4754"/>
                </a:lnTo>
                <a:lnTo>
                  <a:pt x="1193" y="4810"/>
                </a:lnTo>
                <a:lnTo>
                  <a:pt x="1491" y="4829"/>
                </a:lnTo>
                <a:lnTo>
                  <a:pt x="1789" y="4810"/>
                </a:lnTo>
                <a:lnTo>
                  <a:pt x="2069" y="4754"/>
                </a:lnTo>
                <a:lnTo>
                  <a:pt x="2311" y="4661"/>
                </a:lnTo>
                <a:lnTo>
                  <a:pt x="2535" y="4549"/>
                </a:lnTo>
                <a:lnTo>
                  <a:pt x="2721" y="4419"/>
                </a:lnTo>
                <a:lnTo>
                  <a:pt x="2796" y="4344"/>
                </a:lnTo>
                <a:lnTo>
                  <a:pt x="2852" y="4269"/>
                </a:lnTo>
                <a:lnTo>
                  <a:pt x="2908" y="4176"/>
                </a:lnTo>
                <a:lnTo>
                  <a:pt x="2945" y="4083"/>
                </a:lnTo>
                <a:lnTo>
                  <a:pt x="2964" y="3990"/>
                </a:lnTo>
                <a:lnTo>
                  <a:pt x="2964" y="3897"/>
                </a:lnTo>
                <a:lnTo>
                  <a:pt x="2964" y="3841"/>
                </a:lnTo>
                <a:lnTo>
                  <a:pt x="2964" y="3766"/>
                </a:lnTo>
                <a:lnTo>
                  <a:pt x="2852" y="3524"/>
                </a:lnTo>
                <a:lnTo>
                  <a:pt x="1976" y="1790"/>
                </a:lnTo>
                <a:lnTo>
                  <a:pt x="1939" y="1716"/>
                </a:lnTo>
                <a:lnTo>
                  <a:pt x="1883" y="1660"/>
                </a:lnTo>
                <a:lnTo>
                  <a:pt x="1827" y="1604"/>
                </a:lnTo>
                <a:lnTo>
                  <a:pt x="1771" y="1567"/>
                </a:lnTo>
                <a:lnTo>
                  <a:pt x="1640" y="1511"/>
                </a:lnTo>
                <a:lnTo>
                  <a:pt x="1491" y="1492"/>
                </a:lnTo>
                <a:close/>
                <a:moveTo>
                  <a:pt x="5946" y="1492"/>
                </a:moveTo>
                <a:lnTo>
                  <a:pt x="5797" y="1511"/>
                </a:lnTo>
                <a:lnTo>
                  <a:pt x="5648" y="1567"/>
                </a:lnTo>
                <a:lnTo>
                  <a:pt x="5592" y="1604"/>
                </a:lnTo>
                <a:lnTo>
                  <a:pt x="5536" y="1660"/>
                </a:lnTo>
                <a:lnTo>
                  <a:pt x="5480" y="1716"/>
                </a:lnTo>
                <a:lnTo>
                  <a:pt x="5443" y="1790"/>
                </a:lnTo>
                <a:lnTo>
                  <a:pt x="4567" y="3542"/>
                </a:lnTo>
                <a:lnTo>
                  <a:pt x="4474" y="3785"/>
                </a:lnTo>
                <a:lnTo>
                  <a:pt x="4455" y="3841"/>
                </a:lnTo>
                <a:lnTo>
                  <a:pt x="4455" y="3897"/>
                </a:lnTo>
                <a:lnTo>
                  <a:pt x="4455" y="3990"/>
                </a:lnTo>
                <a:lnTo>
                  <a:pt x="4492" y="4083"/>
                </a:lnTo>
                <a:lnTo>
                  <a:pt x="4529" y="4176"/>
                </a:lnTo>
                <a:lnTo>
                  <a:pt x="4567" y="4269"/>
                </a:lnTo>
                <a:lnTo>
                  <a:pt x="4641" y="4344"/>
                </a:lnTo>
                <a:lnTo>
                  <a:pt x="4716" y="4419"/>
                </a:lnTo>
                <a:lnTo>
                  <a:pt x="4884" y="4549"/>
                </a:lnTo>
                <a:lnTo>
                  <a:pt x="5107" y="4661"/>
                </a:lnTo>
                <a:lnTo>
                  <a:pt x="5368" y="4754"/>
                </a:lnTo>
                <a:lnTo>
                  <a:pt x="5648" y="4810"/>
                </a:lnTo>
                <a:lnTo>
                  <a:pt x="5946" y="4829"/>
                </a:lnTo>
                <a:lnTo>
                  <a:pt x="6244" y="4810"/>
                </a:lnTo>
                <a:lnTo>
                  <a:pt x="6524" y="4754"/>
                </a:lnTo>
                <a:lnTo>
                  <a:pt x="6766" y="4661"/>
                </a:lnTo>
                <a:lnTo>
                  <a:pt x="6990" y="4549"/>
                </a:lnTo>
                <a:lnTo>
                  <a:pt x="7176" y="4419"/>
                </a:lnTo>
                <a:lnTo>
                  <a:pt x="7251" y="4344"/>
                </a:lnTo>
                <a:lnTo>
                  <a:pt x="7307" y="4269"/>
                </a:lnTo>
                <a:lnTo>
                  <a:pt x="7363" y="4176"/>
                </a:lnTo>
                <a:lnTo>
                  <a:pt x="7400" y="4083"/>
                </a:lnTo>
                <a:lnTo>
                  <a:pt x="7419" y="3990"/>
                </a:lnTo>
                <a:lnTo>
                  <a:pt x="7419" y="3897"/>
                </a:lnTo>
                <a:lnTo>
                  <a:pt x="7419" y="3841"/>
                </a:lnTo>
                <a:lnTo>
                  <a:pt x="7419" y="3766"/>
                </a:lnTo>
                <a:lnTo>
                  <a:pt x="7307" y="3524"/>
                </a:lnTo>
                <a:lnTo>
                  <a:pt x="6431" y="1790"/>
                </a:lnTo>
                <a:lnTo>
                  <a:pt x="6393" y="1716"/>
                </a:lnTo>
                <a:lnTo>
                  <a:pt x="6338" y="1660"/>
                </a:lnTo>
                <a:lnTo>
                  <a:pt x="6282" y="1604"/>
                </a:lnTo>
                <a:lnTo>
                  <a:pt x="6226" y="1567"/>
                </a:lnTo>
                <a:lnTo>
                  <a:pt x="6095" y="1511"/>
                </a:lnTo>
                <a:lnTo>
                  <a:pt x="5946" y="1492"/>
                </a:lnTo>
                <a:close/>
                <a:moveTo>
                  <a:pt x="3597" y="1"/>
                </a:moveTo>
                <a:lnTo>
                  <a:pt x="3486" y="20"/>
                </a:lnTo>
                <a:lnTo>
                  <a:pt x="3392" y="57"/>
                </a:lnTo>
                <a:lnTo>
                  <a:pt x="3299" y="113"/>
                </a:lnTo>
                <a:lnTo>
                  <a:pt x="3206" y="150"/>
                </a:lnTo>
                <a:lnTo>
                  <a:pt x="3113" y="225"/>
                </a:lnTo>
                <a:lnTo>
                  <a:pt x="3038" y="299"/>
                </a:lnTo>
                <a:lnTo>
                  <a:pt x="2982" y="374"/>
                </a:lnTo>
                <a:lnTo>
                  <a:pt x="1305" y="374"/>
                </a:lnTo>
                <a:lnTo>
                  <a:pt x="1230" y="392"/>
                </a:lnTo>
                <a:lnTo>
                  <a:pt x="1174" y="430"/>
                </a:lnTo>
                <a:lnTo>
                  <a:pt x="1137" y="486"/>
                </a:lnTo>
                <a:lnTo>
                  <a:pt x="1118" y="560"/>
                </a:lnTo>
                <a:lnTo>
                  <a:pt x="1118" y="933"/>
                </a:lnTo>
                <a:lnTo>
                  <a:pt x="1137" y="1007"/>
                </a:lnTo>
                <a:lnTo>
                  <a:pt x="1174" y="1063"/>
                </a:lnTo>
                <a:lnTo>
                  <a:pt x="1230" y="1101"/>
                </a:lnTo>
                <a:lnTo>
                  <a:pt x="1305" y="1119"/>
                </a:lnTo>
                <a:lnTo>
                  <a:pt x="2796" y="1119"/>
                </a:lnTo>
                <a:lnTo>
                  <a:pt x="2833" y="1231"/>
                </a:lnTo>
                <a:lnTo>
                  <a:pt x="2871" y="1324"/>
                </a:lnTo>
                <a:lnTo>
                  <a:pt x="2926" y="1418"/>
                </a:lnTo>
                <a:lnTo>
                  <a:pt x="3001" y="1511"/>
                </a:lnTo>
                <a:lnTo>
                  <a:pt x="3076" y="1604"/>
                </a:lnTo>
                <a:lnTo>
                  <a:pt x="3150" y="1660"/>
                </a:lnTo>
                <a:lnTo>
                  <a:pt x="3243" y="1734"/>
                </a:lnTo>
                <a:lnTo>
                  <a:pt x="3337" y="1772"/>
                </a:lnTo>
                <a:lnTo>
                  <a:pt x="3337" y="5201"/>
                </a:lnTo>
                <a:lnTo>
                  <a:pt x="1305" y="5201"/>
                </a:lnTo>
                <a:lnTo>
                  <a:pt x="1230" y="5220"/>
                </a:lnTo>
                <a:lnTo>
                  <a:pt x="1174" y="5257"/>
                </a:lnTo>
                <a:lnTo>
                  <a:pt x="1137" y="5313"/>
                </a:lnTo>
                <a:lnTo>
                  <a:pt x="1118" y="5388"/>
                </a:lnTo>
                <a:lnTo>
                  <a:pt x="1118" y="5761"/>
                </a:lnTo>
                <a:lnTo>
                  <a:pt x="1137" y="5835"/>
                </a:lnTo>
                <a:lnTo>
                  <a:pt x="1174" y="5891"/>
                </a:lnTo>
                <a:lnTo>
                  <a:pt x="1230" y="5928"/>
                </a:lnTo>
                <a:lnTo>
                  <a:pt x="1305" y="5947"/>
                </a:lnTo>
                <a:lnTo>
                  <a:pt x="6133" y="5947"/>
                </a:lnTo>
                <a:lnTo>
                  <a:pt x="6188" y="5928"/>
                </a:lnTo>
                <a:lnTo>
                  <a:pt x="6263" y="5891"/>
                </a:lnTo>
                <a:lnTo>
                  <a:pt x="6300" y="5835"/>
                </a:lnTo>
                <a:lnTo>
                  <a:pt x="6319" y="5761"/>
                </a:lnTo>
                <a:lnTo>
                  <a:pt x="6319" y="5388"/>
                </a:lnTo>
                <a:lnTo>
                  <a:pt x="6300" y="5313"/>
                </a:lnTo>
                <a:lnTo>
                  <a:pt x="6263" y="5257"/>
                </a:lnTo>
                <a:lnTo>
                  <a:pt x="6188" y="5220"/>
                </a:lnTo>
                <a:lnTo>
                  <a:pt x="6133" y="5201"/>
                </a:lnTo>
                <a:lnTo>
                  <a:pt x="4082" y="5201"/>
                </a:lnTo>
                <a:lnTo>
                  <a:pt x="4082" y="1772"/>
                </a:lnTo>
                <a:lnTo>
                  <a:pt x="4175" y="1734"/>
                </a:lnTo>
                <a:lnTo>
                  <a:pt x="4269" y="1660"/>
                </a:lnTo>
                <a:lnTo>
                  <a:pt x="4362" y="1604"/>
                </a:lnTo>
                <a:lnTo>
                  <a:pt x="4436" y="1511"/>
                </a:lnTo>
                <a:lnTo>
                  <a:pt x="4492" y="1418"/>
                </a:lnTo>
                <a:lnTo>
                  <a:pt x="4548" y="1324"/>
                </a:lnTo>
                <a:lnTo>
                  <a:pt x="4585" y="1231"/>
                </a:lnTo>
                <a:lnTo>
                  <a:pt x="4623" y="1119"/>
                </a:lnTo>
                <a:lnTo>
                  <a:pt x="6133" y="1119"/>
                </a:lnTo>
                <a:lnTo>
                  <a:pt x="6188" y="1101"/>
                </a:lnTo>
                <a:lnTo>
                  <a:pt x="6263" y="1063"/>
                </a:lnTo>
                <a:lnTo>
                  <a:pt x="6300" y="1007"/>
                </a:lnTo>
                <a:lnTo>
                  <a:pt x="6319" y="933"/>
                </a:lnTo>
                <a:lnTo>
                  <a:pt x="6319" y="560"/>
                </a:lnTo>
                <a:lnTo>
                  <a:pt x="6300" y="486"/>
                </a:lnTo>
                <a:lnTo>
                  <a:pt x="6263" y="430"/>
                </a:lnTo>
                <a:lnTo>
                  <a:pt x="6188" y="392"/>
                </a:lnTo>
                <a:lnTo>
                  <a:pt x="6133" y="374"/>
                </a:lnTo>
                <a:lnTo>
                  <a:pt x="4455" y="374"/>
                </a:lnTo>
                <a:lnTo>
                  <a:pt x="4380" y="299"/>
                </a:lnTo>
                <a:lnTo>
                  <a:pt x="4306" y="225"/>
                </a:lnTo>
                <a:lnTo>
                  <a:pt x="4231" y="150"/>
                </a:lnTo>
                <a:lnTo>
                  <a:pt x="4138" y="113"/>
                </a:lnTo>
                <a:lnTo>
                  <a:pt x="4026" y="57"/>
                </a:lnTo>
                <a:lnTo>
                  <a:pt x="3933" y="20"/>
                </a:lnTo>
                <a:lnTo>
                  <a:pt x="3821" y="1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440;gb0d7cfb3c0_0_107"/>
          <p:cNvSpPr/>
          <p:nvPr/>
        </p:nvSpPr>
        <p:spPr>
          <a:xfrm>
            <a:off x="7155500" y="3486026"/>
            <a:ext cx="756275" cy="753681"/>
          </a:xfrm>
          <a:custGeom>
            <a:avLst/>
            <a:gdLst/>
            <a:ahLst/>
            <a:cxnLst/>
            <a:rect l="l" t="t" r="r" b="b"/>
            <a:pathLst>
              <a:path w="5761" h="5742" extrusionOk="0">
                <a:moveTo>
                  <a:pt x="1958" y="1939"/>
                </a:moveTo>
                <a:lnTo>
                  <a:pt x="2033" y="1958"/>
                </a:lnTo>
                <a:lnTo>
                  <a:pt x="2107" y="1976"/>
                </a:lnTo>
                <a:lnTo>
                  <a:pt x="2163" y="2014"/>
                </a:lnTo>
                <a:lnTo>
                  <a:pt x="2219" y="2051"/>
                </a:lnTo>
                <a:lnTo>
                  <a:pt x="2256" y="2107"/>
                </a:lnTo>
                <a:lnTo>
                  <a:pt x="2293" y="2163"/>
                </a:lnTo>
                <a:lnTo>
                  <a:pt x="2312" y="2237"/>
                </a:lnTo>
                <a:lnTo>
                  <a:pt x="2331" y="2312"/>
                </a:lnTo>
                <a:lnTo>
                  <a:pt x="2312" y="2386"/>
                </a:lnTo>
                <a:lnTo>
                  <a:pt x="2293" y="2461"/>
                </a:lnTo>
                <a:lnTo>
                  <a:pt x="2256" y="2517"/>
                </a:lnTo>
                <a:lnTo>
                  <a:pt x="2219" y="2573"/>
                </a:lnTo>
                <a:lnTo>
                  <a:pt x="2163" y="2629"/>
                </a:lnTo>
                <a:lnTo>
                  <a:pt x="2107" y="2666"/>
                </a:lnTo>
                <a:lnTo>
                  <a:pt x="2033" y="2685"/>
                </a:lnTo>
                <a:lnTo>
                  <a:pt x="1883" y="2685"/>
                </a:lnTo>
                <a:lnTo>
                  <a:pt x="1809" y="2666"/>
                </a:lnTo>
                <a:lnTo>
                  <a:pt x="1753" y="2629"/>
                </a:lnTo>
                <a:lnTo>
                  <a:pt x="1697" y="2573"/>
                </a:lnTo>
                <a:lnTo>
                  <a:pt x="1641" y="2517"/>
                </a:lnTo>
                <a:lnTo>
                  <a:pt x="1604" y="2461"/>
                </a:lnTo>
                <a:lnTo>
                  <a:pt x="1585" y="2386"/>
                </a:lnTo>
                <a:lnTo>
                  <a:pt x="1585" y="2312"/>
                </a:lnTo>
                <a:lnTo>
                  <a:pt x="1585" y="2237"/>
                </a:lnTo>
                <a:lnTo>
                  <a:pt x="1604" y="2163"/>
                </a:lnTo>
                <a:lnTo>
                  <a:pt x="1641" y="2107"/>
                </a:lnTo>
                <a:lnTo>
                  <a:pt x="1697" y="2051"/>
                </a:lnTo>
                <a:lnTo>
                  <a:pt x="1753" y="2014"/>
                </a:lnTo>
                <a:lnTo>
                  <a:pt x="1809" y="1976"/>
                </a:lnTo>
                <a:lnTo>
                  <a:pt x="1883" y="1958"/>
                </a:lnTo>
                <a:lnTo>
                  <a:pt x="1958" y="1939"/>
                </a:lnTo>
                <a:close/>
                <a:moveTo>
                  <a:pt x="3803" y="1939"/>
                </a:moveTo>
                <a:lnTo>
                  <a:pt x="3878" y="1958"/>
                </a:lnTo>
                <a:lnTo>
                  <a:pt x="3952" y="1976"/>
                </a:lnTo>
                <a:lnTo>
                  <a:pt x="4008" y="2014"/>
                </a:lnTo>
                <a:lnTo>
                  <a:pt x="4064" y="2051"/>
                </a:lnTo>
                <a:lnTo>
                  <a:pt x="4120" y="2107"/>
                </a:lnTo>
                <a:lnTo>
                  <a:pt x="4157" y="2163"/>
                </a:lnTo>
                <a:lnTo>
                  <a:pt x="4176" y="2237"/>
                </a:lnTo>
                <a:lnTo>
                  <a:pt x="4176" y="2312"/>
                </a:lnTo>
                <a:lnTo>
                  <a:pt x="4176" y="2386"/>
                </a:lnTo>
                <a:lnTo>
                  <a:pt x="4157" y="2461"/>
                </a:lnTo>
                <a:lnTo>
                  <a:pt x="4120" y="2517"/>
                </a:lnTo>
                <a:lnTo>
                  <a:pt x="4064" y="2573"/>
                </a:lnTo>
                <a:lnTo>
                  <a:pt x="4008" y="2629"/>
                </a:lnTo>
                <a:lnTo>
                  <a:pt x="3952" y="2666"/>
                </a:lnTo>
                <a:lnTo>
                  <a:pt x="3878" y="2685"/>
                </a:lnTo>
                <a:lnTo>
                  <a:pt x="3729" y="2685"/>
                </a:lnTo>
                <a:lnTo>
                  <a:pt x="3673" y="2666"/>
                </a:lnTo>
                <a:lnTo>
                  <a:pt x="3598" y="2629"/>
                </a:lnTo>
                <a:lnTo>
                  <a:pt x="3542" y="2573"/>
                </a:lnTo>
                <a:lnTo>
                  <a:pt x="3505" y="2517"/>
                </a:lnTo>
                <a:lnTo>
                  <a:pt x="3468" y="2461"/>
                </a:lnTo>
                <a:lnTo>
                  <a:pt x="3449" y="2386"/>
                </a:lnTo>
                <a:lnTo>
                  <a:pt x="3431" y="2312"/>
                </a:lnTo>
                <a:lnTo>
                  <a:pt x="3449" y="2237"/>
                </a:lnTo>
                <a:lnTo>
                  <a:pt x="3468" y="2163"/>
                </a:lnTo>
                <a:lnTo>
                  <a:pt x="3505" y="2107"/>
                </a:lnTo>
                <a:lnTo>
                  <a:pt x="3542" y="2051"/>
                </a:lnTo>
                <a:lnTo>
                  <a:pt x="3598" y="2014"/>
                </a:lnTo>
                <a:lnTo>
                  <a:pt x="3673" y="1976"/>
                </a:lnTo>
                <a:lnTo>
                  <a:pt x="3729" y="1958"/>
                </a:lnTo>
                <a:lnTo>
                  <a:pt x="3803" y="1939"/>
                </a:lnTo>
                <a:close/>
                <a:moveTo>
                  <a:pt x="2890" y="3523"/>
                </a:moveTo>
                <a:lnTo>
                  <a:pt x="3039" y="3542"/>
                </a:lnTo>
                <a:lnTo>
                  <a:pt x="3225" y="3561"/>
                </a:lnTo>
                <a:lnTo>
                  <a:pt x="3393" y="3617"/>
                </a:lnTo>
                <a:lnTo>
                  <a:pt x="3561" y="3710"/>
                </a:lnTo>
                <a:lnTo>
                  <a:pt x="3710" y="3803"/>
                </a:lnTo>
                <a:lnTo>
                  <a:pt x="3841" y="3933"/>
                </a:lnTo>
                <a:lnTo>
                  <a:pt x="3934" y="4064"/>
                </a:lnTo>
                <a:lnTo>
                  <a:pt x="3971" y="4138"/>
                </a:lnTo>
                <a:lnTo>
                  <a:pt x="3990" y="4232"/>
                </a:lnTo>
                <a:lnTo>
                  <a:pt x="3990" y="4288"/>
                </a:lnTo>
                <a:lnTo>
                  <a:pt x="3990" y="4325"/>
                </a:lnTo>
                <a:lnTo>
                  <a:pt x="3971" y="4362"/>
                </a:lnTo>
                <a:lnTo>
                  <a:pt x="3934" y="4399"/>
                </a:lnTo>
                <a:lnTo>
                  <a:pt x="3897" y="4437"/>
                </a:lnTo>
                <a:lnTo>
                  <a:pt x="3859" y="4437"/>
                </a:lnTo>
                <a:lnTo>
                  <a:pt x="3803" y="4455"/>
                </a:lnTo>
                <a:lnTo>
                  <a:pt x="3747" y="4437"/>
                </a:lnTo>
                <a:lnTo>
                  <a:pt x="3486" y="4362"/>
                </a:lnTo>
                <a:lnTo>
                  <a:pt x="3244" y="4306"/>
                </a:lnTo>
                <a:lnTo>
                  <a:pt x="3039" y="4269"/>
                </a:lnTo>
                <a:lnTo>
                  <a:pt x="2722" y="4269"/>
                </a:lnTo>
                <a:lnTo>
                  <a:pt x="2517" y="4306"/>
                </a:lnTo>
                <a:lnTo>
                  <a:pt x="2275" y="4362"/>
                </a:lnTo>
                <a:lnTo>
                  <a:pt x="2014" y="4437"/>
                </a:lnTo>
                <a:lnTo>
                  <a:pt x="1958" y="4455"/>
                </a:lnTo>
                <a:lnTo>
                  <a:pt x="1921" y="4437"/>
                </a:lnTo>
                <a:lnTo>
                  <a:pt x="1865" y="4437"/>
                </a:lnTo>
                <a:lnTo>
                  <a:pt x="1827" y="4399"/>
                </a:lnTo>
                <a:lnTo>
                  <a:pt x="1809" y="4362"/>
                </a:lnTo>
                <a:lnTo>
                  <a:pt x="1772" y="4325"/>
                </a:lnTo>
                <a:lnTo>
                  <a:pt x="1772" y="4288"/>
                </a:lnTo>
                <a:lnTo>
                  <a:pt x="1772" y="4232"/>
                </a:lnTo>
                <a:lnTo>
                  <a:pt x="1790" y="4138"/>
                </a:lnTo>
                <a:lnTo>
                  <a:pt x="1827" y="4064"/>
                </a:lnTo>
                <a:lnTo>
                  <a:pt x="1921" y="3933"/>
                </a:lnTo>
                <a:lnTo>
                  <a:pt x="2051" y="3803"/>
                </a:lnTo>
                <a:lnTo>
                  <a:pt x="2200" y="3710"/>
                </a:lnTo>
                <a:lnTo>
                  <a:pt x="2368" y="3617"/>
                </a:lnTo>
                <a:lnTo>
                  <a:pt x="2536" y="3561"/>
                </a:lnTo>
                <a:lnTo>
                  <a:pt x="2722" y="3542"/>
                </a:lnTo>
                <a:lnTo>
                  <a:pt x="2890" y="3523"/>
                </a:lnTo>
                <a:close/>
                <a:moveTo>
                  <a:pt x="2592" y="0"/>
                </a:moveTo>
                <a:lnTo>
                  <a:pt x="2293" y="56"/>
                </a:lnTo>
                <a:lnTo>
                  <a:pt x="2033" y="131"/>
                </a:lnTo>
                <a:lnTo>
                  <a:pt x="1753" y="224"/>
                </a:lnTo>
                <a:lnTo>
                  <a:pt x="1511" y="336"/>
                </a:lnTo>
                <a:lnTo>
                  <a:pt x="1268" y="485"/>
                </a:lnTo>
                <a:lnTo>
                  <a:pt x="1045" y="653"/>
                </a:lnTo>
                <a:lnTo>
                  <a:pt x="840" y="839"/>
                </a:lnTo>
                <a:lnTo>
                  <a:pt x="653" y="1044"/>
                </a:lnTo>
                <a:lnTo>
                  <a:pt x="504" y="1268"/>
                </a:lnTo>
                <a:lnTo>
                  <a:pt x="355" y="1492"/>
                </a:lnTo>
                <a:lnTo>
                  <a:pt x="224" y="1753"/>
                </a:lnTo>
                <a:lnTo>
                  <a:pt x="131" y="2014"/>
                </a:lnTo>
                <a:lnTo>
                  <a:pt x="57" y="2293"/>
                </a:lnTo>
                <a:lnTo>
                  <a:pt x="19" y="2573"/>
                </a:lnTo>
                <a:lnTo>
                  <a:pt x="1" y="2871"/>
                </a:lnTo>
                <a:lnTo>
                  <a:pt x="19" y="3169"/>
                </a:lnTo>
                <a:lnTo>
                  <a:pt x="57" y="3449"/>
                </a:lnTo>
                <a:lnTo>
                  <a:pt x="131" y="3728"/>
                </a:lnTo>
                <a:lnTo>
                  <a:pt x="224" y="3989"/>
                </a:lnTo>
                <a:lnTo>
                  <a:pt x="355" y="4250"/>
                </a:lnTo>
                <a:lnTo>
                  <a:pt x="504" y="4474"/>
                </a:lnTo>
                <a:lnTo>
                  <a:pt x="653" y="4698"/>
                </a:lnTo>
                <a:lnTo>
                  <a:pt x="840" y="4903"/>
                </a:lnTo>
                <a:lnTo>
                  <a:pt x="1045" y="5089"/>
                </a:lnTo>
                <a:lnTo>
                  <a:pt x="1268" y="5257"/>
                </a:lnTo>
                <a:lnTo>
                  <a:pt x="1511" y="5406"/>
                </a:lnTo>
                <a:lnTo>
                  <a:pt x="1753" y="5518"/>
                </a:lnTo>
                <a:lnTo>
                  <a:pt x="2033" y="5611"/>
                </a:lnTo>
                <a:lnTo>
                  <a:pt x="2293" y="5686"/>
                </a:lnTo>
                <a:lnTo>
                  <a:pt x="2592" y="5741"/>
                </a:lnTo>
                <a:lnTo>
                  <a:pt x="3170" y="5741"/>
                </a:lnTo>
                <a:lnTo>
                  <a:pt x="3468" y="5686"/>
                </a:lnTo>
                <a:lnTo>
                  <a:pt x="3729" y="5611"/>
                </a:lnTo>
                <a:lnTo>
                  <a:pt x="4008" y="5518"/>
                </a:lnTo>
                <a:lnTo>
                  <a:pt x="4251" y="5406"/>
                </a:lnTo>
                <a:lnTo>
                  <a:pt x="4493" y="5257"/>
                </a:lnTo>
                <a:lnTo>
                  <a:pt x="4717" y="5089"/>
                </a:lnTo>
                <a:lnTo>
                  <a:pt x="4922" y="4903"/>
                </a:lnTo>
                <a:lnTo>
                  <a:pt x="5108" y="4698"/>
                </a:lnTo>
                <a:lnTo>
                  <a:pt x="5276" y="4474"/>
                </a:lnTo>
                <a:lnTo>
                  <a:pt x="5406" y="4250"/>
                </a:lnTo>
                <a:lnTo>
                  <a:pt x="5537" y="3989"/>
                </a:lnTo>
                <a:lnTo>
                  <a:pt x="5630" y="3728"/>
                </a:lnTo>
                <a:lnTo>
                  <a:pt x="5705" y="3449"/>
                </a:lnTo>
                <a:lnTo>
                  <a:pt x="5742" y="3169"/>
                </a:lnTo>
                <a:lnTo>
                  <a:pt x="5760" y="2871"/>
                </a:lnTo>
                <a:lnTo>
                  <a:pt x="5742" y="2573"/>
                </a:lnTo>
                <a:lnTo>
                  <a:pt x="5705" y="2293"/>
                </a:lnTo>
                <a:lnTo>
                  <a:pt x="5630" y="2014"/>
                </a:lnTo>
                <a:lnTo>
                  <a:pt x="5537" y="1753"/>
                </a:lnTo>
                <a:lnTo>
                  <a:pt x="5406" y="1492"/>
                </a:lnTo>
                <a:lnTo>
                  <a:pt x="5276" y="1268"/>
                </a:lnTo>
                <a:lnTo>
                  <a:pt x="5108" y="1044"/>
                </a:lnTo>
                <a:lnTo>
                  <a:pt x="4922" y="839"/>
                </a:lnTo>
                <a:lnTo>
                  <a:pt x="4717" y="653"/>
                </a:lnTo>
                <a:lnTo>
                  <a:pt x="4493" y="485"/>
                </a:lnTo>
                <a:lnTo>
                  <a:pt x="4251" y="336"/>
                </a:lnTo>
                <a:lnTo>
                  <a:pt x="4008" y="224"/>
                </a:lnTo>
                <a:lnTo>
                  <a:pt x="3729" y="131"/>
                </a:lnTo>
                <a:lnTo>
                  <a:pt x="3468" y="56"/>
                </a:lnTo>
                <a:lnTo>
                  <a:pt x="317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41;gb0d7cfb3c0_0_107"/>
          <p:cNvSpPr/>
          <p:nvPr/>
        </p:nvSpPr>
        <p:spPr>
          <a:xfrm>
            <a:off x="5300601" y="3486026"/>
            <a:ext cx="756275" cy="753681"/>
          </a:xfrm>
          <a:custGeom>
            <a:avLst/>
            <a:gdLst/>
            <a:ahLst/>
            <a:cxnLst/>
            <a:rect l="l" t="t" r="r" b="b"/>
            <a:pathLst>
              <a:path w="5761" h="5742" extrusionOk="0">
                <a:moveTo>
                  <a:pt x="1939" y="1939"/>
                </a:moveTo>
                <a:lnTo>
                  <a:pt x="2014" y="1957"/>
                </a:lnTo>
                <a:lnTo>
                  <a:pt x="2088" y="1976"/>
                </a:lnTo>
                <a:lnTo>
                  <a:pt x="2163" y="2013"/>
                </a:lnTo>
                <a:lnTo>
                  <a:pt x="2200" y="2051"/>
                </a:lnTo>
                <a:lnTo>
                  <a:pt x="2256" y="2107"/>
                </a:lnTo>
                <a:lnTo>
                  <a:pt x="2293" y="2162"/>
                </a:lnTo>
                <a:lnTo>
                  <a:pt x="2312" y="2237"/>
                </a:lnTo>
                <a:lnTo>
                  <a:pt x="2312" y="2312"/>
                </a:lnTo>
                <a:lnTo>
                  <a:pt x="2312" y="2386"/>
                </a:lnTo>
                <a:lnTo>
                  <a:pt x="2293" y="2461"/>
                </a:lnTo>
                <a:lnTo>
                  <a:pt x="2256" y="2517"/>
                </a:lnTo>
                <a:lnTo>
                  <a:pt x="2200" y="2573"/>
                </a:lnTo>
                <a:lnTo>
                  <a:pt x="2163" y="2628"/>
                </a:lnTo>
                <a:lnTo>
                  <a:pt x="2088" y="2647"/>
                </a:lnTo>
                <a:lnTo>
                  <a:pt x="2014" y="2684"/>
                </a:lnTo>
                <a:lnTo>
                  <a:pt x="1865" y="2684"/>
                </a:lnTo>
                <a:lnTo>
                  <a:pt x="1809" y="2647"/>
                </a:lnTo>
                <a:lnTo>
                  <a:pt x="1734" y="2628"/>
                </a:lnTo>
                <a:lnTo>
                  <a:pt x="1678" y="2573"/>
                </a:lnTo>
                <a:lnTo>
                  <a:pt x="1641" y="2517"/>
                </a:lnTo>
                <a:lnTo>
                  <a:pt x="1604" y="2461"/>
                </a:lnTo>
                <a:lnTo>
                  <a:pt x="1585" y="2386"/>
                </a:lnTo>
                <a:lnTo>
                  <a:pt x="1567" y="2312"/>
                </a:lnTo>
                <a:lnTo>
                  <a:pt x="1585" y="2237"/>
                </a:lnTo>
                <a:lnTo>
                  <a:pt x="1604" y="2162"/>
                </a:lnTo>
                <a:lnTo>
                  <a:pt x="1641" y="2107"/>
                </a:lnTo>
                <a:lnTo>
                  <a:pt x="1678" y="2051"/>
                </a:lnTo>
                <a:lnTo>
                  <a:pt x="1734" y="2013"/>
                </a:lnTo>
                <a:lnTo>
                  <a:pt x="1809" y="1976"/>
                </a:lnTo>
                <a:lnTo>
                  <a:pt x="1865" y="1957"/>
                </a:lnTo>
                <a:lnTo>
                  <a:pt x="1939" y="1939"/>
                </a:lnTo>
                <a:close/>
                <a:moveTo>
                  <a:pt x="3803" y="1939"/>
                </a:moveTo>
                <a:lnTo>
                  <a:pt x="3878" y="1957"/>
                </a:lnTo>
                <a:lnTo>
                  <a:pt x="3952" y="1976"/>
                </a:lnTo>
                <a:lnTo>
                  <a:pt x="4008" y="2013"/>
                </a:lnTo>
                <a:lnTo>
                  <a:pt x="4064" y="2051"/>
                </a:lnTo>
                <a:lnTo>
                  <a:pt x="4102" y="2107"/>
                </a:lnTo>
                <a:lnTo>
                  <a:pt x="4139" y="2162"/>
                </a:lnTo>
                <a:lnTo>
                  <a:pt x="4157" y="2237"/>
                </a:lnTo>
                <a:lnTo>
                  <a:pt x="4176" y="2312"/>
                </a:lnTo>
                <a:lnTo>
                  <a:pt x="4157" y="2386"/>
                </a:lnTo>
                <a:lnTo>
                  <a:pt x="4139" y="2461"/>
                </a:lnTo>
                <a:lnTo>
                  <a:pt x="4102" y="2517"/>
                </a:lnTo>
                <a:lnTo>
                  <a:pt x="4064" y="2573"/>
                </a:lnTo>
                <a:lnTo>
                  <a:pt x="4008" y="2628"/>
                </a:lnTo>
                <a:lnTo>
                  <a:pt x="3952" y="2647"/>
                </a:lnTo>
                <a:lnTo>
                  <a:pt x="3878" y="2684"/>
                </a:lnTo>
                <a:lnTo>
                  <a:pt x="3729" y="2684"/>
                </a:lnTo>
                <a:lnTo>
                  <a:pt x="3654" y="2647"/>
                </a:lnTo>
                <a:lnTo>
                  <a:pt x="3598" y="2628"/>
                </a:lnTo>
                <a:lnTo>
                  <a:pt x="3542" y="2573"/>
                </a:lnTo>
                <a:lnTo>
                  <a:pt x="3486" y="2517"/>
                </a:lnTo>
                <a:lnTo>
                  <a:pt x="3468" y="2461"/>
                </a:lnTo>
                <a:lnTo>
                  <a:pt x="3431" y="2386"/>
                </a:lnTo>
                <a:lnTo>
                  <a:pt x="3431" y="2312"/>
                </a:lnTo>
                <a:lnTo>
                  <a:pt x="3431" y="2237"/>
                </a:lnTo>
                <a:lnTo>
                  <a:pt x="3468" y="2162"/>
                </a:lnTo>
                <a:lnTo>
                  <a:pt x="3486" y="2107"/>
                </a:lnTo>
                <a:lnTo>
                  <a:pt x="3542" y="2051"/>
                </a:lnTo>
                <a:lnTo>
                  <a:pt x="3598" y="2013"/>
                </a:lnTo>
                <a:lnTo>
                  <a:pt x="3654" y="1976"/>
                </a:lnTo>
                <a:lnTo>
                  <a:pt x="3729" y="1957"/>
                </a:lnTo>
                <a:lnTo>
                  <a:pt x="3803" y="1939"/>
                </a:lnTo>
                <a:close/>
                <a:moveTo>
                  <a:pt x="4400" y="3616"/>
                </a:moveTo>
                <a:lnTo>
                  <a:pt x="4437" y="3635"/>
                </a:lnTo>
                <a:lnTo>
                  <a:pt x="4474" y="3654"/>
                </a:lnTo>
                <a:lnTo>
                  <a:pt x="4512" y="3691"/>
                </a:lnTo>
                <a:lnTo>
                  <a:pt x="4530" y="3728"/>
                </a:lnTo>
                <a:lnTo>
                  <a:pt x="4549" y="3784"/>
                </a:lnTo>
                <a:lnTo>
                  <a:pt x="4549" y="3821"/>
                </a:lnTo>
                <a:lnTo>
                  <a:pt x="4512" y="3952"/>
                </a:lnTo>
                <a:lnTo>
                  <a:pt x="4474" y="4064"/>
                </a:lnTo>
                <a:lnTo>
                  <a:pt x="4418" y="4176"/>
                </a:lnTo>
                <a:lnTo>
                  <a:pt x="4344" y="4269"/>
                </a:lnTo>
                <a:lnTo>
                  <a:pt x="4251" y="4362"/>
                </a:lnTo>
                <a:lnTo>
                  <a:pt x="4157" y="4455"/>
                </a:lnTo>
                <a:lnTo>
                  <a:pt x="3934" y="4604"/>
                </a:lnTo>
                <a:lnTo>
                  <a:pt x="3691" y="4735"/>
                </a:lnTo>
                <a:lnTo>
                  <a:pt x="3412" y="4828"/>
                </a:lnTo>
                <a:lnTo>
                  <a:pt x="3151" y="4884"/>
                </a:lnTo>
                <a:lnTo>
                  <a:pt x="2871" y="4921"/>
                </a:lnTo>
                <a:lnTo>
                  <a:pt x="2610" y="4884"/>
                </a:lnTo>
                <a:lnTo>
                  <a:pt x="2331" y="4828"/>
                </a:lnTo>
                <a:lnTo>
                  <a:pt x="2070" y="4735"/>
                </a:lnTo>
                <a:lnTo>
                  <a:pt x="1809" y="4604"/>
                </a:lnTo>
                <a:lnTo>
                  <a:pt x="1604" y="4455"/>
                </a:lnTo>
                <a:lnTo>
                  <a:pt x="1492" y="4362"/>
                </a:lnTo>
                <a:lnTo>
                  <a:pt x="1417" y="4269"/>
                </a:lnTo>
                <a:lnTo>
                  <a:pt x="1343" y="4176"/>
                </a:lnTo>
                <a:lnTo>
                  <a:pt x="1287" y="4064"/>
                </a:lnTo>
                <a:lnTo>
                  <a:pt x="1231" y="3952"/>
                </a:lnTo>
                <a:lnTo>
                  <a:pt x="1212" y="3821"/>
                </a:lnTo>
                <a:lnTo>
                  <a:pt x="1212" y="3784"/>
                </a:lnTo>
                <a:lnTo>
                  <a:pt x="1212" y="3728"/>
                </a:lnTo>
                <a:lnTo>
                  <a:pt x="1231" y="3691"/>
                </a:lnTo>
                <a:lnTo>
                  <a:pt x="1268" y="3654"/>
                </a:lnTo>
                <a:lnTo>
                  <a:pt x="1306" y="3635"/>
                </a:lnTo>
                <a:lnTo>
                  <a:pt x="1343" y="3616"/>
                </a:lnTo>
                <a:lnTo>
                  <a:pt x="1455" y="3616"/>
                </a:lnTo>
                <a:lnTo>
                  <a:pt x="1734" y="3691"/>
                </a:lnTo>
                <a:lnTo>
                  <a:pt x="2088" y="3747"/>
                </a:lnTo>
                <a:lnTo>
                  <a:pt x="2461" y="3784"/>
                </a:lnTo>
                <a:lnTo>
                  <a:pt x="2871" y="3803"/>
                </a:lnTo>
                <a:lnTo>
                  <a:pt x="3281" y="3784"/>
                </a:lnTo>
                <a:lnTo>
                  <a:pt x="3673" y="3747"/>
                </a:lnTo>
                <a:lnTo>
                  <a:pt x="4008" y="3691"/>
                </a:lnTo>
                <a:lnTo>
                  <a:pt x="4307" y="3616"/>
                </a:lnTo>
                <a:close/>
                <a:moveTo>
                  <a:pt x="2573" y="0"/>
                </a:moveTo>
                <a:lnTo>
                  <a:pt x="2293" y="56"/>
                </a:lnTo>
                <a:lnTo>
                  <a:pt x="2014" y="131"/>
                </a:lnTo>
                <a:lnTo>
                  <a:pt x="1753" y="224"/>
                </a:lnTo>
                <a:lnTo>
                  <a:pt x="1511" y="336"/>
                </a:lnTo>
                <a:lnTo>
                  <a:pt x="1268" y="485"/>
                </a:lnTo>
                <a:lnTo>
                  <a:pt x="1045" y="653"/>
                </a:lnTo>
                <a:lnTo>
                  <a:pt x="840" y="839"/>
                </a:lnTo>
                <a:lnTo>
                  <a:pt x="653" y="1044"/>
                </a:lnTo>
                <a:lnTo>
                  <a:pt x="485" y="1268"/>
                </a:lnTo>
                <a:lnTo>
                  <a:pt x="336" y="1491"/>
                </a:lnTo>
                <a:lnTo>
                  <a:pt x="224" y="1752"/>
                </a:lnTo>
                <a:lnTo>
                  <a:pt x="131" y="2013"/>
                </a:lnTo>
                <a:lnTo>
                  <a:pt x="57" y="2293"/>
                </a:lnTo>
                <a:lnTo>
                  <a:pt x="19" y="2573"/>
                </a:lnTo>
                <a:lnTo>
                  <a:pt x="1" y="2871"/>
                </a:lnTo>
                <a:lnTo>
                  <a:pt x="19" y="3169"/>
                </a:lnTo>
                <a:lnTo>
                  <a:pt x="57" y="3449"/>
                </a:lnTo>
                <a:lnTo>
                  <a:pt x="131" y="3728"/>
                </a:lnTo>
                <a:lnTo>
                  <a:pt x="224" y="3989"/>
                </a:lnTo>
                <a:lnTo>
                  <a:pt x="336" y="4250"/>
                </a:lnTo>
                <a:lnTo>
                  <a:pt x="485" y="4474"/>
                </a:lnTo>
                <a:lnTo>
                  <a:pt x="653" y="4698"/>
                </a:lnTo>
                <a:lnTo>
                  <a:pt x="840" y="4903"/>
                </a:lnTo>
                <a:lnTo>
                  <a:pt x="1045" y="5089"/>
                </a:lnTo>
                <a:lnTo>
                  <a:pt x="1268" y="5257"/>
                </a:lnTo>
                <a:lnTo>
                  <a:pt x="1511" y="5406"/>
                </a:lnTo>
                <a:lnTo>
                  <a:pt x="1753" y="5518"/>
                </a:lnTo>
                <a:lnTo>
                  <a:pt x="2014" y="5611"/>
                </a:lnTo>
                <a:lnTo>
                  <a:pt x="2293" y="5685"/>
                </a:lnTo>
                <a:lnTo>
                  <a:pt x="2573" y="5741"/>
                </a:lnTo>
                <a:lnTo>
                  <a:pt x="3170" y="5741"/>
                </a:lnTo>
                <a:lnTo>
                  <a:pt x="3449" y="5685"/>
                </a:lnTo>
                <a:lnTo>
                  <a:pt x="3729" y="5611"/>
                </a:lnTo>
                <a:lnTo>
                  <a:pt x="3990" y="5518"/>
                </a:lnTo>
                <a:lnTo>
                  <a:pt x="4251" y="5406"/>
                </a:lnTo>
                <a:lnTo>
                  <a:pt x="4474" y="5257"/>
                </a:lnTo>
                <a:lnTo>
                  <a:pt x="4698" y="5089"/>
                </a:lnTo>
                <a:lnTo>
                  <a:pt x="4903" y="4903"/>
                </a:lnTo>
                <a:lnTo>
                  <a:pt x="5089" y="4698"/>
                </a:lnTo>
                <a:lnTo>
                  <a:pt x="5257" y="4474"/>
                </a:lnTo>
                <a:lnTo>
                  <a:pt x="5406" y="4250"/>
                </a:lnTo>
                <a:lnTo>
                  <a:pt x="5518" y="3989"/>
                </a:lnTo>
                <a:lnTo>
                  <a:pt x="5630" y="3728"/>
                </a:lnTo>
                <a:lnTo>
                  <a:pt x="5686" y="3449"/>
                </a:lnTo>
                <a:lnTo>
                  <a:pt x="5742" y="3169"/>
                </a:lnTo>
                <a:lnTo>
                  <a:pt x="5760" y="2871"/>
                </a:lnTo>
                <a:lnTo>
                  <a:pt x="5742" y="2573"/>
                </a:lnTo>
                <a:lnTo>
                  <a:pt x="5686" y="2293"/>
                </a:lnTo>
                <a:lnTo>
                  <a:pt x="5630" y="2013"/>
                </a:lnTo>
                <a:lnTo>
                  <a:pt x="5518" y="1752"/>
                </a:lnTo>
                <a:lnTo>
                  <a:pt x="5406" y="1491"/>
                </a:lnTo>
                <a:lnTo>
                  <a:pt x="5257" y="1268"/>
                </a:lnTo>
                <a:lnTo>
                  <a:pt x="5089" y="1044"/>
                </a:lnTo>
                <a:lnTo>
                  <a:pt x="4903" y="839"/>
                </a:lnTo>
                <a:lnTo>
                  <a:pt x="4698" y="653"/>
                </a:lnTo>
                <a:lnTo>
                  <a:pt x="4474" y="485"/>
                </a:lnTo>
                <a:lnTo>
                  <a:pt x="4251" y="336"/>
                </a:lnTo>
                <a:lnTo>
                  <a:pt x="3990" y="224"/>
                </a:lnTo>
                <a:lnTo>
                  <a:pt x="3729" y="131"/>
                </a:lnTo>
                <a:lnTo>
                  <a:pt x="3449" y="56"/>
                </a:lnTo>
                <a:lnTo>
                  <a:pt x="317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429;gb0d7cfb3c0_0_107"/>
          <p:cNvSpPr txBox="1"/>
          <p:nvPr/>
        </p:nvSpPr>
        <p:spPr>
          <a:xfrm>
            <a:off x="1101386" y="979453"/>
            <a:ext cx="5773500" cy="6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C00000"/>
                </a:solidFill>
                <a:latin typeface="Roboto Black"/>
                <a:ea typeface="Roboto Black"/>
                <a:cs typeface="Roboto Black"/>
                <a:sym typeface="Roboto Black"/>
              </a:rPr>
              <a:t>MODELAGEM DE </a:t>
            </a:r>
            <a:r>
              <a:rPr lang="en" sz="2400" b="1" dirty="0" smtClean="0">
                <a:solidFill>
                  <a:srgbClr val="C00000"/>
                </a:solidFill>
                <a:latin typeface="Roboto Black"/>
                <a:ea typeface="Roboto Black"/>
                <a:cs typeface="Roboto Black"/>
                <a:sym typeface="Roboto Black"/>
              </a:rPr>
              <a:t>PROPENSÃO</a:t>
            </a:r>
            <a:endParaRPr sz="2400" b="1" dirty="0">
              <a:solidFill>
                <a:srgbClr val="C0000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5" name="Google Shape;431;gb0d7cfb3c0_0_107"/>
          <p:cNvSpPr txBox="1"/>
          <p:nvPr/>
        </p:nvSpPr>
        <p:spPr>
          <a:xfrm>
            <a:off x="1947235" y="1661053"/>
            <a:ext cx="2667295" cy="10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626279"/>
                </a:solidFill>
                <a:latin typeface="Roboto"/>
                <a:ea typeface="Roboto"/>
                <a:cs typeface="Roboto"/>
                <a:sym typeface="Roboto"/>
              </a:rPr>
              <a:t>Dados demográficos e de </a:t>
            </a:r>
            <a:r>
              <a:rPr lang="en" sz="1600" dirty="0" smtClean="0">
                <a:solidFill>
                  <a:srgbClr val="626279"/>
                </a:solidFill>
                <a:latin typeface="Roboto"/>
                <a:ea typeface="Roboto"/>
                <a:cs typeface="Roboto"/>
                <a:sym typeface="Roboto"/>
              </a:rPr>
              <a:t>interações </a:t>
            </a:r>
            <a:r>
              <a:rPr lang="en" sz="1600" dirty="0">
                <a:solidFill>
                  <a:srgbClr val="626279"/>
                </a:solidFill>
                <a:latin typeface="Roboto"/>
                <a:ea typeface="Roboto"/>
                <a:cs typeface="Roboto"/>
                <a:sym typeface="Roboto"/>
              </a:rPr>
              <a:t>anteriores</a:t>
            </a:r>
            <a:endParaRPr sz="1600" dirty="0">
              <a:solidFill>
                <a:srgbClr val="62627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434;gb0d7cfb3c0_0_107"/>
          <p:cNvSpPr txBox="1"/>
          <p:nvPr/>
        </p:nvSpPr>
        <p:spPr>
          <a:xfrm>
            <a:off x="1947235" y="3486027"/>
            <a:ext cx="3230821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626279"/>
                </a:solidFill>
                <a:latin typeface="Roboto"/>
                <a:ea typeface="Roboto"/>
                <a:cs typeface="Roboto"/>
                <a:sym typeface="Roboto"/>
              </a:rPr>
              <a:t>Desenvolvimento de modelo </a:t>
            </a:r>
            <a:r>
              <a:rPr lang="en" sz="1600" dirty="0" smtClean="0">
                <a:solidFill>
                  <a:srgbClr val="626279"/>
                </a:solidFill>
                <a:latin typeface="Roboto"/>
                <a:ea typeface="Roboto"/>
                <a:cs typeface="Roboto"/>
                <a:sym typeface="Roboto"/>
              </a:rPr>
              <a:t>usando </a:t>
            </a:r>
            <a:r>
              <a:rPr lang="en" sz="1600" dirty="0">
                <a:solidFill>
                  <a:srgbClr val="626279"/>
                </a:solidFill>
                <a:latin typeface="Roboto"/>
                <a:ea typeface="Roboto"/>
                <a:cs typeface="Roboto"/>
                <a:sym typeface="Roboto"/>
              </a:rPr>
              <a:t>aprendizado de </a:t>
            </a:r>
            <a:r>
              <a:rPr lang="en" sz="1600" dirty="0" smtClean="0">
                <a:solidFill>
                  <a:srgbClr val="626279"/>
                </a:solidFill>
                <a:latin typeface="Roboto"/>
                <a:ea typeface="Roboto"/>
                <a:cs typeface="Roboto"/>
                <a:sym typeface="Roboto"/>
              </a:rPr>
              <a:t>máquina</a:t>
            </a:r>
            <a:endParaRPr sz="1600" dirty="0">
              <a:solidFill>
                <a:srgbClr val="62627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435;gb0d7cfb3c0_0_107"/>
          <p:cNvSpPr txBox="1"/>
          <p:nvPr/>
        </p:nvSpPr>
        <p:spPr>
          <a:xfrm>
            <a:off x="6172565" y="1661053"/>
            <a:ext cx="2503221" cy="10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626279"/>
                </a:solidFill>
                <a:latin typeface="Roboto"/>
                <a:ea typeface="Roboto"/>
                <a:cs typeface="Roboto"/>
                <a:sym typeface="Roboto"/>
              </a:rPr>
              <a:t>Aferir a probabilidade de </a:t>
            </a:r>
            <a:r>
              <a:rPr lang="en" sz="1600" dirty="0" smtClean="0">
                <a:solidFill>
                  <a:srgbClr val="626279"/>
                </a:solidFill>
                <a:latin typeface="Roboto"/>
                <a:ea typeface="Roboto"/>
                <a:cs typeface="Roboto"/>
                <a:sym typeface="Roboto"/>
              </a:rPr>
              <a:t>contratação</a:t>
            </a:r>
            <a:r>
              <a:rPr lang="en" sz="1600" dirty="0">
                <a:solidFill>
                  <a:srgbClr val="626279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" sz="1600" dirty="0">
                <a:solidFill>
                  <a:srgbClr val="626279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600" dirty="0">
              <a:solidFill>
                <a:srgbClr val="62627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436;gb0d7cfb3c0_0_107"/>
          <p:cNvSpPr txBox="1"/>
          <p:nvPr/>
        </p:nvSpPr>
        <p:spPr>
          <a:xfrm>
            <a:off x="5678738" y="3576365"/>
            <a:ext cx="18549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rgbClr val="626279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  <a:r>
              <a:rPr lang="en" sz="1600" dirty="0">
                <a:solidFill>
                  <a:srgbClr val="626279"/>
                </a:solidFill>
                <a:latin typeface="Roboto"/>
                <a:ea typeface="Roboto"/>
                <a:cs typeface="Roboto"/>
                <a:sym typeface="Roboto"/>
              </a:rPr>
              <a:t>% - </a:t>
            </a:r>
            <a:r>
              <a:rPr lang="en" sz="1600" dirty="0" smtClean="0">
                <a:solidFill>
                  <a:srgbClr val="626279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lang="en" sz="1600" dirty="0">
                <a:solidFill>
                  <a:srgbClr val="626279"/>
                </a:solidFill>
                <a:latin typeface="Roboto"/>
                <a:ea typeface="Roboto"/>
                <a:cs typeface="Roboto"/>
                <a:sym typeface="Roboto"/>
              </a:rPr>
              <a:t>%</a:t>
            </a:r>
            <a:endParaRPr sz="1600" dirty="0">
              <a:solidFill>
                <a:srgbClr val="62627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437;gb0d7cfb3c0_0_107"/>
          <p:cNvSpPr txBox="1"/>
          <p:nvPr/>
        </p:nvSpPr>
        <p:spPr>
          <a:xfrm>
            <a:off x="4640530" y="4184105"/>
            <a:ext cx="21660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rgbClr val="626279"/>
                </a:solidFill>
                <a:latin typeface="Roboto"/>
                <a:ea typeface="Roboto"/>
                <a:cs typeface="Roboto"/>
                <a:sym typeface="Roboto"/>
              </a:rPr>
              <a:t>Conversão</a:t>
            </a:r>
            <a:endParaRPr sz="1600" dirty="0">
              <a:solidFill>
                <a:srgbClr val="62627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437;gb0d7cfb3c0_0_107"/>
          <p:cNvSpPr txBox="1"/>
          <p:nvPr/>
        </p:nvSpPr>
        <p:spPr>
          <a:xfrm>
            <a:off x="6450637" y="4184105"/>
            <a:ext cx="21660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rgbClr val="626279"/>
                </a:solidFill>
                <a:latin typeface="Roboto"/>
                <a:ea typeface="Roboto"/>
                <a:cs typeface="Roboto"/>
                <a:sym typeface="Roboto"/>
              </a:rPr>
              <a:t>Não-conversão</a:t>
            </a:r>
            <a:endParaRPr sz="1600" dirty="0">
              <a:solidFill>
                <a:srgbClr val="62627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377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84;gb0a5958369_1_736"/>
          <p:cNvSpPr txBox="1">
            <a:spLocks noGrp="1"/>
          </p:cNvSpPr>
          <p:nvPr>
            <p:ph type="ctrTitle"/>
          </p:nvPr>
        </p:nvSpPr>
        <p:spPr>
          <a:xfrm>
            <a:off x="371839" y="2063877"/>
            <a:ext cx="6960000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" dirty="0"/>
              <a:t>2</a:t>
            </a:r>
            <a:r>
              <a:rPr lang="en" dirty="0" smtClean="0"/>
              <a:t>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" dirty="0" smtClean="0"/>
              <a:t>Análise Exploratória</a:t>
            </a:r>
            <a:endParaRPr dirty="0"/>
          </a:p>
        </p:txBody>
      </p:sp>
      <p:sp>
        <p:nvSpPr>
          <p:cNvPr id="12" name="Google Shape;385;gb0a5958369_1_736"/>
          <p:cNvSpPr txBox="1">
            <a:spLocks noGrp="1"/>
          </p:cNvSpPr>
          <p:nvPr>
            <p:ph type="subTitle" idx="1"/>
          </p:nvPr>
        </p:nvSpPr>
        <p:spPr>
          <a:xfrm>
            <a:off x="371839" y="3398054"/>
            <a:ext cx="69600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Conhecendo a base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Google Shape;386;gb0a5958369_1_736"/>
          <p:cNvSpPr txBox="1">
            <a:spLocks/>
          </p:cNvSpPr>
          <p:nvPr/>
        </p:nvSpPr>
        <p:spPr>
          <a:xfrm>
            <a:off x="0" y="0"/>
            <a:ext cx="793200" cy="9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SzPts val="1700"/>
            </a:pPr>
            <a:r>
              <a:rPr lang="en" dirty="0"/>
              <a:t>6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006" y="409353"/>
            <a:ext cx="3563096" cy="2850477"/>
          </a:xfrm>
          <a:prstGeom prst="rect">
            <a:avLst/>
          </a:prstGeom>
          <a:effectLst>
            <a:outerShdw blurRad="57150" dist="127000" dir="3480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700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Estruturas de variáveis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</a:t>
            </a:fld>
            <a:endParaRPr lang="pt-BR"/>
          </a:p>
        </p:txBody>
      </p:sp>
      <p:sp>
        <p:nvSpPr>
          <p:cNvPr id="26" name="Google Shape;482;gb0d7cfc4c7_1_492"/>
          <p:cNvSpPr txBox="1">
            <a:spLocks noGrp="1"/>
          </p:cNvSpPr>
          <p:nvPr>
            <p:ph type="body" idx="1"/>
          </p:nvPr>
        </p:nvSpPr>
        <p:spPr>
          <a:xfrm>
            <a:off x="1566294" y="1740133"/>
            <a:ext cx="150258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000"/>
              <a:buNone/>
            </a:pPr>
            <a:r>
              <a:rPr lang="pt-BR" sz="1100" dirty="0" smtClean="0"/>
              <a:t>Demográficas</a:t>
            </a:r>
            <a:endParaRPr sz="1100" dirty="0"/>
          </a:p>
        </p:txBody>
      </p:sp>
      <p:sp>
        <p:nvSpPr>
          <p:cNvPr id="32" name="Google Shape;482;gb0d7cfc4c7_1_492"/>
          <p:cNvSpPr txBox="1">
            <a:spLocks noGrp="1"/>
          </p:cNvSpPr>
          <p:nvPr>
            <p:ph type="body" idx="1"/>
          </p:nvPr>
        </p:nvSpPr>
        <p:spPr>
          <a:xfrm>
            <a:off x="2562666" y="1740133"/>
            <a:ext cx="1612316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000"/>
              <a:buNone/>
            </a:pPr>
            <a:r>
              <a:rPr lang="pt-BR" sz="1100" dirty="0" smtClean="0"/>
              <a:t>Conversão em campanhas anteriores</a:t>
            </a:r>
            <a:endParaRPr sz="1100" dirty="0"/>
          </a:p>
        </p:txBody>
      </p:sp>
      <p:sp>
        <p:nvSpPr>
          <p:cNvPr id="38" name="Google Shape;482;gb0d7cfc4c7_1_492"/>
          <p:cNvSpPr txBox="1">
            <a:spLocks noGrp="1"/>
          </p:cNvSpPr>
          <p:nvPr>
            <p:ph type="body" idx="1"/>
          </p:nvPr>
        </p:nvSpPr>
        <p:spPr>
          <a:xfrm>
            <a:off x="3781638" y="1740133"/>
            <a:ext cx="1701036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000"/>
              <a:buNone/>
            </a:pPr>
            <a:r>
              <a:rPr lang="pt-BR" sz="1100" dirty="0" smtClean="0"/>
              <a:t>Existência de atrito com a empresa</a:t>
            </a:r>
            <a:endParaRPr sz="1100" dirty="0"/>
          </a:p>
        </p:txBody>
      </p:sp>
      <p:sp>
        <p:nvSpPr>
          <p:cNvPr id="44" name="Google Shape;482;gb0d7cfc4c7_1_492"/>
          <p:cNvSpPr txBox="1">
            <a:spLocks noGrp="1"/>
          </p:cNvSpPr>
          <p:nvPr>
            <p:ph type="body" idx="1"/>
          </p:nvPr>
        </p:nvSpPr>
        <p:spPr>
          <a:xfrm>
            <a:off x="5158945" y="1709007"/>
            <a:ext cx="1403936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000"/>
              <a:buNone/>
            </a:pPr>
            <a:r>
              <a:rPr lang="pt-BR" sz="1100" dirty="0" smtClean="0"/>
              <a:t>Comportamento de consumo e </a:t>
            </a:r>
            <a:r>
              <a:rPr lang="pt-BR" sz="1100" dirty="0" err="1" smtClean="0"/>
              <a:t>recência</a:t>
            </a:r>
            <a:endParaRPr sz="1100" dirty="0"/>
          </a:p>
        </p:txBody>
      </p:sp>
      <p:grpSp>
        <p:nvGrpSpPr>
          <p:cNvPr id="3" name="Grupo 2"/>
          <p:cNvGrpSpPr/>
          <p:nvPr/>
        </p:nvGrpSpPr>
        <p:grpSpPr>
          <a:xfrm>
            <a:off x="1721322" y="1175497"/>
            <a:ext cx="5701356" cy="749250"/>
            <a:chOff x="1719671" y="1175497"/>
            <a:chExt cx="5701356" cy="749250"/>
          </a:xfrm>
        </p:grpSpPr>
        <p:grpSp>
          <p:nvGrpSpPr>
            <p:cNvPr id="21" name="Google Shape;476;gb0d7cfc4c7_1_492"/>
            <p:cNvGrpSpPr/>
            <p:nvPr/>
          </p:nvGrpSpPr>
          <p:grpSpPr>
            <a:xfrm>
              <a:off x="1719671" y="1175497"/>
              <a:ext cx="707700" cy="749250"/>
              <a:chOff x="2050950" y="1816775"/>
              <a:chExt cx="707700" cy="749250"/>
            </a:xfrm>
          </p:grpSpPr>
          <p:sp>
            <p:nvSpPr>
              <p:cNvPr id="22" name="Google Shape;477;gb0d7cfc4c7_1_492"/>
              <p:cNvSpPr/>
              <p:nvPr/>
            </p:nvSpPr>
            <p:spPr>
              <a:xfrm>
                <a:off x="2050950" y="2539546"/>
                <a:ext cx="707519" cy="26479"/>
              </a:xfrm>
              <a:custGeom>
                <a:avLst/>
                <a:gdLst/>
                <a:ahLst/>
                <a:cxnLst/>
                <a:rect l="l" t="t" r="r" b="b"/>
                <a:pathLst>
                  <a:path w="569" h="35" extrusionOk="0">
                    <a:moveTo>
                      <a:pt x="569" y="13"/>
                    </a:moveTo>
                    <a:cubicBezTo>
                      <a:pt x="569" y="19"/>
                      <a:pt x="562" y="23"/>
                      <a:pt x="554" y="24"/>
                    </a:cubicBezTo>
                    <a:cubicBezTo>
                      <a:pt x="520" y="28"/>
                      <a:pt x="430" y="35"/>
                      <a:pt x="284" y="35"/>
                    </a:cubicBezTo>
                    <a:cubicBezTo>
                      <a:pt x="134" y="35"/>
                      <a:pt x="47" y="28"/>
                      <a:pt x="14" y="24"/>
                    </a:cubicBezTo>
                    <a:cubicBezTo>
                      <a:pt x="6" y="23"/>
                      <a:pt x="0" y="19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69" y="0"/>
                      <a:pt x="569" y="0"/>
                      <a:pt x="569" y="0"/>
                    </a:cubicBezTo>
                    <a:lnTo>
                      <a:pt x="569" y="1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900"/>
                  <a:buFont typeface="Calibri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478;gb0d7cfc4c7_1_492"/>
              <p:cNvSpPr txBox="1"/>
              <p:nvPr/>
            </p:nvSpPr>
            <p:spPr>
              <a:xfrm>
                <a:off x="2050950" y="2045710"/>
                <a:ext cx="707700" cy="219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900"/>
                  <a:buFont typeface="Calibri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479;gb0d7cfc4c7_1_492"/>
              <p:cNvSpPr txBox="1"/>
              <p:nvPr/>
            </p:nvSpPr>
            <p:spPr>
              <a:xfrm>
                <a:off x="2050950" y="1816775"/>
                <a:ext cx="707700" cy="2229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900"/>
                  <a:buFont typeface="Calibri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480;gb0d7cfc4c7_1_492"/>
              <p:cNvSpPr txBox="1"/>
              <p:nvPr/>
            </p:nvSpPr>
            <p:spPr>
              <a:xfrm>
                <a:off x="2050950" y="2271611"/>
                <a:ext cx="707700" cy="219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900"/>
                  <a:buFont typeface="Calibri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" name="Google Shape;476;gb0d7cfc4c7_1_492"/>
            <p:cNvGrpSpPr/>
            <p:nvPr/>
          </p:nvGrpSpPr>
          <p:grpSpPr>
            <a:xfrm>
              <a:off x="3019931" y="1175497"/>
              <a:ext cx="707700" cy="749250"/>
              <a:chOff x="2050950" y="1816775"/>
              <a:chExt cx="707700" cy="749250"/>
            </a:xfrm>
          </p:grpSpPr>
          <p:sp>
            <p:nvSpPr>
              <p:cNvPr id="28" name="Google Shape;477;gb0d7cfc4c7_1_492"/>
              <p:cNvSpPr/>
              <p:nvPr/>
            </p:nvSpPr>
            <p:spPr>
              <a:xfrm>
                <a:off x="2050950" y="2539546"/>
                <a:ext cx="707519" cy="26479"/>
              </a:xfrm>
              <a:custGeom>
                <a:avLst/>
                <a:gdLst/>
                <a:ahLst/>
                <a:cxnLst/>
                <a:rect l="l" t="t" r="r" b="b"/>
                <a:pathLst>
                  <a:path w="569" h="35" extrusionOk="0">
                    <a:moveTo>
                      <a:pt x="569" y="13"/>
                    </a:moveTo>
                    <a:cubicBezTo>
                      <a:pt x="569" y="19"/>
                      <a:pt x="562" y="23"/>
                      <a:pt x="554" y="24"/>
                    </a:cubicBezTo>
                    <a:cubicBezTo>
                      <a:pt x="520" y="28"/>
                      <a:pt x="430" y="35"/>
                      <a:pt x="284" y="35"/>
                    </a:cubicBezTo>
                    <a:cubicBezTo>
                      <a:pt x="134" y="35"/>
                      <a:pt x="47" y="28"/>
                      <a:pt x="14" y="24"/>
                    </a:cubicBezTo>
                    <a:cubicBezTo>
                      <a:pt x="6" y="23"/>
                      <a:pt x="0" y="19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69" y="0"/>
                      <a:pt x="569" y="0"/>
                      <a:pt x="569" y="0"/>
                    </a:cubicBezTo>
                    <a:lnTo>
                      <a:pt x="569" y="1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900"/>
                  <a:buFont typeface="Calibri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478;gb0d7cfc4c7_1_492"/>
              <p:cNvSpPr txBox="1"/>
              <p:nvPr/>
            </p:nvSpPr>
            <p:spPr>
              <a:xfrm>
                <a:off x="2050950" y="2045710"/>
                <a:ext cx="707700" cy="219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900"/>
                  <a:buFont typeface="Calibri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479;gb0d7cfc4c7_1_492"/>
              <p:cNvSpPr txBox="1"/>
              <p:nvPr/>
            </p:nvSpPr>
            <p:spPr>
              <a:xfrm>
                <a:off x="2050950" y="1816775"/>
                <a:ext cx="707700" cy="2229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900"/>
                  <a:buFont typeface="Calibri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480;gb0d7cfc4c7_1_492"/>
              <p:cNvSpPr txBox="1"/>
              <p:nvPr/>
            </p:nvSpPr>
            <p:spPr>
              <a:xfrm>
                <a:off x="2050950" y="2271611"/>
                <a:ext cx="707700" cy="219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900"/>
                  <a:buFont typeface="Calibri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" name="Google Shape;476;gb0d7cfc4c7_1_492"/>
            <p:cNvGrpSpPr/>
            <p:nvPr/>
          </p:nvGrpSpPr>
          <p:grpSpPr>
            <a:xfrm>
              <a:off x="4278397" y="1175497"/>
              <a:ext cx="707700" cy="749250"/>
              <a:chOff x="2050950" y="1816775"/>
              <a:chExt cx="707700" cy="749250"/>
            </a:xfrm>
          </p:grpSpPr>
          <p:sp>
            <p:nvSpPr>
              <p:cNvPr id="34" name="Google Shape;477;gb0d7cfc4c7_1_492"/>
              <p:cNvSpPr/>
              <p:nvPr/>
            </p:nvSpPr>
            <p:spPr>
              <a:xfrm>
                <a:off x="2050950" y="2539546"/>
                <a:ext cx="707519" cy="26479"/>
              </a:xfrm>
              <a:custGeom>
                <a:avLst/>
                <a:gdLst/>
                <a:ahLst/>
                <a:cxnLst/>
                <a:rect l="l" t="t" r="r" b="b"/>
                <a:pathLst>
                  <a:path w="569" h="35" extrusionOk="0">
                    <a:moveTo>
                      <a:pt x="569" y="13"/>
                    </a:moveTo>
                    <a:cubicBezTo>
                      <a:pt x="569" y="19"/>
                      <a:pt x="562" y="23"/>
                      <a:pt x="554" y="24"/>
                    </a:cubicBezTo>
                    <a:cubicBezTo>
                      <a:pt x="520" y="28"/>
                      <a:pt x="430" y="35"/>
                      <a:pt x="284" y="35"/>
                    </a:cubicBezTo>
                    <a:cubicBezTo>
                      <a:pt x="134" y="35"/>
                      <a:pt x="47" y="28"/>
                      <a:pt x="14" y="24"/>
                    </a:cubicBezTo>
                    <a:cubicBezTo>
                      <a:pt x="6" y="23"/>
                      <a:pt x="0" y="19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69" y="0"/>
                      <a:pt x="569" y="0"/>
                      <a:pt x="569" y="0"/>
                    </a:cubicBezTo>
                    <a:lnTo>
                      <a:pt x="569" y="1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900"/>
                  <a:buFont typeface="Calibri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478;gb0d7cfc4c7_1_492"/>
              <p:cNvSpPr txBox="1"/>
              <p:nvPr/>
            </p:nvSpPr>
            <p:spPr>
              <a:xfrm>
                <a:off x="2050950" y="2045710"/>
                <a:ext cx="707700" cy="219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900"/>
                  <a:buFont typeface="Calibri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479;gb0d7cfc4c7_1_492"/>
              <p:cNvSpPr txBox="1"/>
              <p:nvPr/>
            </p:nvSpPr>
            <p:spPr>
              <a:xfrm>
                <a:off x="2050950" y="1816775"/>
                <a:ext cx="707700" cy="2229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900"/>
                  <a:buFont typeface="Calibri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480;gb0d7cfc4c7_1_492"/>
              <p:cNvSpPr txBox="1"/>
              <p:nvPr/>
            </p:nvSpPr>
            <p:spPr>
              <a:xfrm>
                <a:off x="2050950" y="2271611"/>
                <a:ext cx="707700" cy="219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900"/>
                  <a:buFont typeface="Calibri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" name="Google Shape;476;gb0d7cfc4c7_1_492"/>
            <p:cNvGrpSpPr/>
            <p:nvPr/>
          </p:nvGrpSpPr>
          <p:grpSpPr>
            <a:xfrm>
              <a:off x="5498728" y="1175497"/>
              <a:ext cx="707700" cy="749250"/>
              <a:chOff x="2050950" y="1816775"/>
              <a:chExt cx="707700" cy="749250"/>
            </a:xfrm>
          </p:grpSpPr>
          <p:sp>
            <p:nvSpPr>
              <p:cNvPr id="40" name="Google Shape;477;gb0d7cfc4c7_1_492"/>
              <p:cNvSpPr/>
              <p:nvPr/>
            </p:nvSpPr>
            <p:spPr>
              <a:xfrm>
                <a:off x="2050950" y="2539546"/>
                <a:ext cx="707519" cy="26479"/>
              </a:xfrm>
              <a:custGeom>
                <a:avLst/>
                <a:gdLst/>
                <a:ahLst/>
                <a:cxnLst/>
                <a:rect l="l" t="t" r="r" b="b"/>
                <a:pathLst>
                  <a:path w="569" h="35" extrusionOk="0">
                    <a:moveTo>
                      <a:pt x="569" y="13"/>
                    </a:moveTo>
                    <a:cubicBezTo>
                      <a:pt x="569" y="19"/>
                      <a:pt x="562" y="23"/>
                      <a:pt x="554" y="24"/>
                    </a:cubicBezTo>
                    <a:cubicBezTo>
                      <a:pt x="520" y="28"/>
                      <a:pt x="430" y="35"/>
                      <a:pt x="284" y="35"/>
                    </a:cubicBezTo>
                    <a:cubicBezTo>
                      <a:pt x="134" y="35"/>
                      <a:pt x="47" y="28"/>
                      <a:pt x="14" y="24"/>
                    </a:cubicBezTo>
                    <a:cubicBezTo>
                      <a:pt x="6" y="23"/>
                      <a:pt x="0" y="19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69" y="0"/>
                      <a:pt x="569" y="0"/>
                      <a:pt x="569" y="0"/>
                    </a:cubicBezTo>
                    <a:lnTo>
                      <a:pt x="569" y="1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900"/>
                  <a:buFont typeface="Calibri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478;gb0d7cfc4c7_1_492"/>
              <p:cNvSpPr txBox="1"/>
              <p:nvPr/>
            </p:nvSpPr>
            <p:spPr>
              <a:xfrm>
                <a:off x="2050950" y="2045710"/>
                <a:ext cx="707700" cy="219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900"/>
                  <a:buFont typeface="Calibri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479;gb0d7cfc4c7_1_492"/>
              <p:cNvSpPr txBox="1"/>
              <p:nvPr/>
            </p:nvSpPr>
            <p:spPr>
              <a:xfrm>
                <a:off x="2050950" y="1816775"/>
                <a:ext cx="707700" cy="2229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900"/>
                  <a:buFont typeface="Calibri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480;gb0d7cfc4c7_1_492"/>
              <p:cNvSpPr txBox="1"/>
              <p:nvPr/>
            </p:nvSpPr>
            <p:spPr>
              <a:xfrm>
                <a:off x="2050950" y="2271611"/>
                <a:ext cx="707700" cy="219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900"/>
                  <a:buFont typeface="Calibri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" name="Google Shape;476;gb0d7cfc4c7_1_492"/>
            <p:cNvGrpSpPr/>
            <p:nvPr/>
          </p:nvGrpSpPr>
          <p:grpSpPr>
            <a:xfrm>
              <a:off x="6713327" y="1175497"/>
              <a:ext cx="707700" cy="749250"/>
              <a:chOff x="2050950" y="1816775"/>
              <a:chExt cx="707700" cy="749250"/>
            </a:xfrm>
          </p:grpSpPr>
          <p:sp>
            <p:nvSpPr>
              <p:cNvPr id="46" name="Google Shape;477;gb0d7cfc4c7_1_492"/>
              <p:cNvSpPr/>
              <p:nvPr/>
            </p:nvSpPr>
            <p:spPr>
              <a:xfrm>
                <a:off x="2050950" y="2539546"/>
                <a:ext cx="707519" cy="26479"/>
              </a:xfrm>
              <a:custGeom>
                <a:avLst/>
                <a:gdLst/>
                <a:ahLst/>
                <a:cxnLst/>
                <a:rect l="l" t="t" r="r" b="b"/>
                <a:pathLst>
                  <a:path w="569" h="35" extrusionOk="0">
                    <a:moveTo>
                      <a:pt x="569" y="13"/>
                    </a:moveTo>
                    <a:cubicBezTo>
                      <a:pt x="569" y="19"/>
                      <a:pt x="562" y="23"/>
                      <a:pt x="554" y="24"/>
                    </a:cubicBezTo>
                    <a:cubicBezTo>
                      <a:pt x="520" y="28"/>
                      <a:pt x="430" y="35"/>
                      <a:pt x="284" y="35"/>
                    </a:cubicBezTo>
                    <a:cubicBezTo>
                      <a:pt x="134" y="35"/>
                      <a:pt x="47" y="28"/>
                      <a:pt x="14" y="24"/>
                    </a:cubicBezTo>
                    <a:cubicBezTo>
                      <a:pt x="6" y="23"/>
                      <a:pt x="0" y="19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69" y="0"/>
                      <a:pt x="569" y="0"/>
                      <a:pt x="569" y="0"/>
                    </a:cubicBezTo>
                    <a:lnTo>
                      <a:pt x="569" y="1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900"/>
                  <a:buFont typeface="Calibri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478;gb0d7cfc4c7_1_492"/>
              <p:cNvSpPr txBox="1"/>
              <p:nvPr/>
            </p:nvSpPr>
            <p:spPr>
              <a:xfrm>
                <a:off x="2050950" y="2045710"/>
                <a:ext cx="707700" cy="219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900"/>
                  <a:buFont typeface="Calibri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479;gb0d7cfc4c7_1_492"/>
              <p:cNvSpPr txBox="1"/>
              <p:nvPr/>
            </p:nvSpPr>
            <p:spPr>
              <a:xfrm>
                <a:off x="2050950" y="1816775"/>
                <a:ext cx="707700" cy="2229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900"/>
                  <a:buFont typeface="Calibri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480;gb0d7cfc4c7_1_492"/>
              <p:cNvSpPr txBox="1"/>
              <p:nvPr/>
            </p:nvSpPr>
            <p:spPr>
              <a:xfrm>
                <a:off x="2050950" y="2271611"/>
                <a:ext cx="707700" cy="219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900"/>
                  <a:buFont typeface="Calibri"/>
                  <a:buNone/>
                </a:pPr>
                <a:endParaRPr sz="1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0" name="Google Shape;482;gb0d7cfc4c7_1_492"/>
          <p:cNvSpPr txBox="1">
            <a:spLocks noGrp="1"/>
          </p:cNvSpPr>
          <p:nvPr>
            <p:ph type="body" idx="1"/>
          </p:nvPr>
        </p:nvSpPr>
        <p:spPr>
          <a:xfrm>
            <a:off x="6373544" y="1709007"/>
            <a:ext cx="1301251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000"/>
              <a:buNone/>
            </a:pPr>
            <a:r>
              <a:rPr lang="pt-BR" sz="1100" dirty="0" smtClean="0"/>
              <a:t>Canais preferenciais para compra</a:t>
            </a:r>
            <a:endParaRPr sz="1100" dirty="0"/>
          </a:p>
        </p:txBody>
      </p:sp>
      <p:grpSp>
        <p:nvGrpSpPr>
          <p:cNvPr id="51" name="Google Shape;525;gb0d7cfc4c7_1_492"/>
          <p:cNvGrpSpPr/>
          <p:nvPr/>
        </p:nvGrpSpPr>
        <p:grpSpPr>
          <a:xfrm>
            <a:off x="2394936" y="2568116"/>
            <a:ext cx="4354128" cy="856427"/>
            <a:chOff x="557494" y="4436312"/>
            <a:chExt cx="720000" cy="695660"/>
          </a:xfrm>
        </p:grpSpPr>
        <p:sp>
          <p:nvSpPr>
            <p:cNvPr id="52" name="Google Shape;526;gb0d7cfc4c7_1_492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27;gb0d7cfc4c7_1_492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28;gb0d7cfc4c7_1_492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29;gb0d7cfc4c7_1_492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endPara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231" y="3424543"/>
            <a:ext cx="1425539" cy="1425539"/>
          </a:xfrm>
          <a:prstGeom prst="rect">
            <a:avLst/>
          </a:prstGeom>
        </p:spPr>
      </p:pic>
      <p:sp>
        <p:nvSpPr>
          <p:cNvPr id="56" name="Google Shape;573;gb0e4db54c9_0_21"/>
          <p:cNvSpPr txBox="1">
            <a:spLocks noGrp="1"/>
          </p:cNvSpPr>
          <p:nvPr>
            <p:ph type="body" idx="4294967295"/>
          </p:nvPr>
        </p:nvSpPr>
        <p:spPr>
          <a:xfrm>
            <a:off x="6556590" y="2906242"/>
            <a:ext cx="2952903" cy="1069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700"/>
              <a:buNone/>
            </a:pPr>
            <a:r>
              <a:rPr lang="pt-BR" sz="1200" b="1" dirty="0" smtClean="0"/>
              <a:t>Conversão média na base: 15%.</a:t>
            </a:r>
            <a:endParaRPr sz="1200" b="1" dirty="0"/>
          </a:p>
        </p:txBody>
      </p:sp>
    </p:spTree>
    <p:extLst>
      <p:ext uri="{BB962C8B-B14F-4D97-AF65-F5344CB8AC3E}">
        <p14:creationId xmlns:p14="http://schemas.microsoft.com/office/powerpoint/2010/main" val="301653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Análise Exploratória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8</a:t>
            </a:fld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095" y="1138818"/>
            <a:ext cx="6173811" cy="2878377"/>
          </a:xfrm>
          <a:prstGeom prst="rect">
            <a:avLst/>
          </a:prstGeom>
        </p:spPr>
      </p:pic>
      <p:sp>
        <p:nvSpPr>
          <p:cNvPr id="56" name="Google Shape;573;gb0e4db54c9_0_21"/>
          <p:cNvSpPr txBox="1">
            <a:spLocks noGrp="1"/>
          </p:cNvSpPr>
          <p:nvPr>
            <p:ph type="body" idx="4294967295"/>
          </p:nvPr>
        </p:nvSpPr>
        <p:spPr>
          <a:xfrm>
            <a:off x="3273236" y="3650800"/>
            <a:ext cx="2952903" cy="1069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700"/>
              <a:buNone/>
            </a:pPr>
            <a:endParaRPr sz="1200" b="1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smtClean="0"/>
              <a:t>Os clientes que reagem ao estímulo da campanha apresentam em média um tempo menor em relação à última compra.</a:t>
            </a:r>
            <a:endParaRPr sz="1200" b="1" dirty="0"/>
          </a:p>
          <a:p>
            <a:pPr marL="0" lvl="0" indent="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700"/>
              <a:buNone/>
            </a:pPr>
            <a:endParaRPr sz="1200" b="1" dirty="0"/>
          </a:p>
        </p:txBody>
      </p:sp>
    </p:spTree>
    <p:extLst>
      <p:ext uri="{BB962C8B-B14F-4D97-AF65-F5344CB8AC3E}">
        <p14:creationId xmlns:p14="http://schemas.microsoft.com/office/powerpoint/2010/main" val="421546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Análise Exploratória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9</a:t>
            </a:fld>
            <a:endParaRPr lang="pt-BR"/>
          </a:p>
        </p:txBody>
      </p:sp>
      <p:sp>
        <p:nvSpPr>
          <p:cNvPr id="56" name="Google Shape;573;gb0e4db54c9_0_21"/>
          <p:cNvSpPr txBox="1">
            <a:spLocks noGrp="1"/>
          </p:cNvSpPr>
          <p:nvPr>
            <p:ph type="body" idx="4294967295"/>
          </p:nvPr>
        </p:nvSpPr>
        <p:spPr>
          <a:xfrm>
            <a:off x="3243667" y="3714471"/>
            <a:ext cx="2656665" cy="1069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700"/>
              <a:buNone/>
            </a:pPr>
            <a:endParaRPr sz="1200" b="1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 smtClean="0"/>
              <a:t>Clientes com maior escolaridade convertem mais.</a:t>
            </a:r>
            <a:endParaRPr sz="1200" b="1" dirty="0"/>
          </a:p>
          <a:p>
            <a:pPr marL="0" lvl="0" indent="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700"/>
              <a:buNone/>
            </a:pPr>
            <a:endParaRPr sz="1200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000" y="1138913"/>
            <a:ext cx="6156000" cy="289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0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lliam template">
  <a:themeElements>
    <a:clrScheme name="Custom 347">
      <a:dk1>
        <a:srgbClr val="222222"/>
      </a:dk1>
      <a:lt1>
        <a:srgbClr val="FFFFFF"/>
      </a:lt1>
      <a:dk2>
        <a:srgbClr val="666666"/>
      </a:dk2>
      <a:lt2>
        <a:srgbClr val="F3F3F3"/>
      </a:lt2>
      <a:accent1>
        <a:srgbClr val="FF8700"/>
      </a:accent1>
      <a:accent2>
        <a:srgbClr val="FFB840"/>
      </a:accent2>
      <a:accent3>
        <a:srgbClr val="333333"/>
      </a:accent3>
      <a:accent4>
        <a:srgbClr val="9B9796"/>
      </a:accent4>
      <a:accent5>
        <a:srgbClr val="C9C3BD"/>
      </a:accent5>
      <a:accent6>
        <a:srgbClr val="96C94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991</TotalTime>
  <Words>365</Words>
  <Application>Microsoft Office PowerPoint</Application>
  <PresentationFormat>Apresentação na tela (16:9)</PresentationFormat>
  <Paragraphs>128</Paragraphs>
  <Slides>20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30" baseType="lpstr">
      <vt:lpstr>Mukta SemiBold</vt:lpstr>
      <vt:lpstr>Roboto Black</vt:lpstr>
      <vt:lpstr>Roboto</vt:lpstr>
      <vt:lpstr>Arial</vt:lpstr>
      <vt:lpstr>Dosis</vt:lpstr>
      <vt:lpstr>Mukta ExtraBold</vt:lpstr>
      <vt:lpstr>Mukta</vt:lpstr>
      <vt:lpstr>Calibri</vt:lpstr>
      <vt:lpstr>Century</vt:lpstr>
      <vt:lpstr>William template</vt:lpstr>
      <vt:lpstr>Otimização: Estratégia de Marketing</vt:lpstr>
      <vt:lpstr>Apresentação do PowerPoint</vt:lpstr>
      <vt:lpstr>1. O Problema</vt:lpstr>
      <vt:lpstr>Objetivos</vt:lpstr>
      <vt:lpstr>Definição do problema</vt:lpstr>
      <vt:lpstr>2. Análise Exploratória</vt:lpstr>
      <vt:lpstr>Estruturas de variáveis</vt:lpstr>
      <vt:lpstr>Análise Exploratória</vt:lpstr>
      <vt:lpstr>Análise Exploratória</vt:lpstr>
      <vt:lpstr>3. Segmentação  de público</vt:lpstr>
      <vt:lpstr>Segmentação</vt:lpstr>
      <vt:lpstr>Segmentação</vt:lpstr>
      <vt:lpstr>3. Modelo preditivo</vt:lpstr>
      <vt:lpstr>Modelagem Preditiva</vt:lpstr>
      <vt:lpstr>Métricas</vt:lpstr>
      <vt:lpstr>Métricas</vt:lpstr>
      <vt:lpstr>5. Resultados</vt:lpstr>
      <vt:lpstr>Conclusões</vt:lpstr>
      <vt:lpstr>Conclusões</vt:lpstr>
      <vt:lpstr>OBRIGADO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Benedito Faustinoni Neto</dc:creator>
  <cp:lastModifiedBy>Benedito Faustinoni Neto</cp:lastModifiedBy>
  <cp:revision>56</cp:revision>
  <dcterms:modified xsi:type="dcterms:W3CDTF">2021-02-11T18:39:05Z</dcterms:modified>
</cp:coreProperties>
</file>